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478" r:id="rId2"/>
    <p:sldId id="457" r:id="rId3"/>
    <p:sldId id="452" r:id="rId4"/>
    <p:sldId id="571" r:id="rId5"/>
    <p:sldId id="572" r:id="rId6"/>
    <p:sldId id="480" r:id="rId7"/>
    <p:sldId id="458" r:id="rId8"/>
    <p:sldId id="577" r:id="rId9"/>
    <p:sldId id="573" r:id="rId10"/>
    <p:sldId id="575" r:id="rId11"/>
    <p:sldId id="566" r:id="rId12"/>
    <p:sldId id="397" r:id="rId13"/>
    <p:sldId id="576" r:id="rId14"/>
    <p:sldId id="574" r:id="rId15"/>
  </p:sldIdLst>
  <p:sldSz cx="9144000" cy="5715000" type="screen16x10"/>
  <p:notesSz cx="6858000" cy="9144000"/>
  <p:defaultTextStyle>
    <a:defPPr>
      <a:defRPr lang="en-US"/>
    </a:defPPr>
    <a:lvl1pPr algn="l" rtl="0" fontAlgn="base">
      <a:spcBef>
        <a:spcPct val="0"/>
      </a:spcBef>
      <a:spcAft>
        <a:spcPct val="0"/>
      </a:spcAft>
      <a:defRPr sz="2000" kern="1200">
        <a:solidFill>
          <a:schemeClr val="tx1"/>
        </a:solidFill>
        <a:latin typeface="Times New Roman" charset="0"/>
        <a:ea typeface="MS PGothic" charset="0"/>
        <a:cs typeface="MS PGothic" charset="0"/>
      </a:defRPr>
    </a:lvl1pPr>
    <a:lvl2pPr marL="457200" algn="l" rtl="0" fontAlgn="base">
      <a:spcBef>
        <a:spcPct val="0"/>
      </a:spcBef>
      <a:spcAft>
        <a:spcPct val="0"/>
      </a:spcAft>
      <a:defRPr sz="2000" kern="1200">
        <a:solidFill>
          <a:schemeClr val="tx1"/>
        </a:solidFill>
        <a:latin typeface="Times New Roman" charset="0"/>
        <a:ea typeface="MS PGothic" charset="0"/>
        <a:cs typeface="MS PGothic" charset="0"/>
      </a:defRPr>
    </a:lvl2pPr>
    <a:lvl3pPr marL="914400" algn="l" rtl="0" fontAlgn="base">
      <a:spcBef>
        <a:spcPct val="0"/>
      </a:spcBef>
      <a:spcAft>
        <a:spcPct val="0"/>
      </a:spcAft>
      <a:defRPr sz="2000" kern="1200">
        <a:solidFill>
          <a:schemeClr val="tx1"/>
        </a:solidFill>
        <a:latin typeface="Times New Roman" charset="0"/>
        <a:ea typeface="MS PGothic" charset="0"/>
        <a:cs typeface="MS PGothic" charset="0"/>
      </a:defRPr>
    </a:lvl3pPr>
    <a:lvl4pPr marL="1371600" algn="l" rtl="0" fontAlgn="base">
      <a:spcBef>
        <a:spcPct val="0"/>
      </a:spcBef>
      <a:spcAft>
        <a:spcPct val="0"/>
      </a:spcAft>
      <a:defRPr sz="2000" kern="1200">
        <a:solidFill>
          <a:schemeClr val="tx1"/>
        </a:solidFill>
        <a:latin typeface="Times New Roman" charset="0"/>
        <a:ea typeface="MS PGothic" charset="0"/>
        <a:cs typeface="MS PGothic" charset="0"/>
      </a:defRPr>
    </a:lvl4pPr>
    <a:lvl5pPr marL="1828800" algn="l" rtl="0" fontAlgn="base">
      <a:spcBef>
        <a:spcPct val="0"/>
      </a:spcBef>
      <a:spcAft>
        <a:spcPct val="0"/>
      </a:spcAft>
      <a:defRPr sz="2000" kern="1200">
        <a:solidFill>
          <a:schemeClr val="tx1"/>
        </a:solidFill>
        <a:latin typeface="Times New Roman" charset="0"/>
        <a:ea typeface="MS PGothic" charset="0"/>
        <a:cs typeface="MS PGothic" charset="0"/>
      </a:defRPr>
    </a:lvl5pPr>
    <a:lvl6pPr marL="2286000" algn="l" defTabSz="457200" rtl="0" eaLnBrk="1" latinLnBrk="0" hangingPunct="1">
      <a:defRPr sz="2000" kern="1200">
        <a:solidFill>
          <a:schemeClr val="tx1"/>
        </a:solidFill>
        <a:latin typeface="Times New Roman" charset="0"/>
        <a:ea typeface="MS PGothic" charset="0"/>
        <a:cs typeface="MS PGothic" charset="0"/>
      </a:defRPr>
    </a:lvl6pPr>
    <a:lvl7pPr marL="2743200" algn="l" defTabSz="457200" rtl="0" eaLnBrk="1" latinLnBrk="0" hangingPunct="1">
      <a:defRPr sz="2000" kern="1200">
        <a:solidFill>
          <a:schemeClr val="tx1"/>
        </a:solidFill>
        <a:latin typeface="Times New Roman" charset="0"/>
        <a:ea typeface="MS PGothic" charset="0"/>
        <a:cs typeface="MS PGothic" charset="0"/>
      </a:defRPr>
    </a:lvl7pPr>
    <a:lvl8pPr marL="3200400" algn="l" defTabSz="457200" rtl="0" eaLnBrk="1" latinLnBrk="0" hangingPunct="1">
      <a:defRPr sz="2000" kern="1200">
        <a:solidFill>
          <a:schemeClr val="tx1"/>
        </a:solidFill>
        <a:latin typeface="Times New Roman" charset="0"/>
        <a:ea typeface="MS PGothic" charset="0"/>
        <a:cs typeface="MS PGothic" charset="0"/>
      </a:defRPr>
    </a:lvl8pPr>
    <a:lvl9pPr marL="3657600" algn="l" defTabSz="457200" rtl="0" eaLnBrk="1" latinLnBrk="0" hangingPunct="1">
      <a:defRPr sz="2000" kern="1200">
        <a:solidFill>
          <a:schemeClr val="tx1"/>
        </a:solidFill>
        <a:latin typeface="Times New Roman" charset="0"/>
        <a:ea typeface="MS PGothic" charset="0"/>
        <a:cs typeface="MS PGothic" charset="0"/>
      </a:defRPr>
    </a:lvl9pPr>
  </p:defaultTextStyle>
  <p:extLst>
    <p:ext uri="{EFAFB233-063F-42B5-8137-9DF3F51BA10A}">
      <p15:sldGuideLst xmlns:p15="http://schemas.microsoft.com/office/powerpoint/2012/main">
        <p15:guide id="1" orient="horz" pos="3599">
          <p15:clr>
            <a:srgbClr val="A4A3A4"/>
          </p15:clr>
        </p15:guide>
        <p15:guide id="2" pos="1632">
          <p15:clr>
            <a:srgbClr val="A4A3A4"/>
          </p15:clr>
        </p15:guide>
        <p15:guide id="3" pos="5759">
          <p15:clr>
            <a:srgbClr val="A4A3A4"/>
          </p15:clr>
        </p15:guide>
        <p15:guide id="4" orient="horz" pos="3592">
          <p15:clr>
            <a:srgbClr val="A4A3A4"/>
          </p15:clr>
        </p15:guide>
        <p15:guide id="5" pos="4860">
          <p15:clr>
            <a:srgbClr val="A4A3A4"/>
          </p15:clr>
        </p15:guide>
        <p15:guide id="6" pos="44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frameSlides="1"/>
  <p:clrMru>
    <a:srgbClr val="003366"/>
    <a:srgbClr val="9FD2EE"/>
    <a:srgbClr val="C00000"/>
    <a:srgbClr val="00CC99"/>
    <a:srgbClr val="A3CC2F"/>
    <a:srgbClr val="F3BDB6"/>
    <a:srgbClr val="A6B325"/>
    <a:srgbClr val="9CB225"/>
    <a:srgbClr val="336699"/>
    <a:srgbClr val="6666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85"/>
    <p:restoredTop sz="96438" autoAdjust="0"/>
  </p:normalViewPr>
  <p:slideViewPr>
    <p:cSldViewPr snapToGrid="0" showGuides="1">
      <p:cViewPr varScale="1">
        <p:scale>
          <a:sx n="152" d="100"/>
          <a:sy n="152" d="100"/>
        </p:scale>
        <p:origin x="288" y="176"/>
      </p:cViewPr>
      <p:guideLst>
        <p:guide orient="horz" pos="3599"/>
        <p:guide pos="1632"/>
        <p:guide pos="5759"/>
        <p:guide orient="horz" pos="3592"/>
        <p:guide pos="4860"/>
        <p:guide pos="4492"/>
      </p:guideLst>
    </p:cSldViewPr>
  </p:slideViewPr>
  <p:outlineViewPr>
    <p:cViewPr>
      <p:scale>
        <a:sx n="33" d="100"/>
        <a:sy n="33" d="100"/>
      </p:scale>
      <p:origin x="0" y="-19584"/>
    </p:cViewPr>
  </p:outlineViewPr>
  <p:notesTextViewPr>
    <p:cViewPr>
      <p:scale>
        <a:sx n="100" d="100"/>
        <a:sy n="100" d="100"/>
      </p:scale>
      <p:origin x="0" y="0"/>
    </p:cViewPr>
  </p:notesTextViewPr>
  <p:sorterViewPr>
    <p:cViewPr>
      <p:scale>
        <a:sx n="135" d="100"/>
        <a:sy n="135" d="100"/>
      </p:scale>
      <p:origin x="0" y="5328"/>
    </p:cViewPr>
  </p:sorterViewPr>
  <p:notesViewPr>
    <p:cSldViewPr showGuides="1">
      <p:cViewPr varScale="1">
        <p:scale>
          <a:sx n="99" d="100"/>
          <a:sy n="99" d="100"/>
        </p:scale>
        <p:origin x="-212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3399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12" charset="0"/>
                <a:ea typeface="+mn-ea"/>
                <a:cs typeface="+mn-cs"/>
              </a:defRPr>
            </a:lvl1pPr>
          </a:lstStyle>
          <a:p>
            <a:pPr>
              <a:defRPr/>
            </a:pPr>
            <a:endParaRPr lang="en-US" dirty="0"/>
          </a:p>
        </p:txBody>
      </p:sp>
      <p:sp>
        <p:nvSpPr>
          <p:cNvPr id="3399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3399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6B0B3D0-31DA-1940-A903-34810B961A29}" type="slidenum">
              <a:rPr lang="en-US"/>
              <a:pPr>
                <a:defRPr/>
              </a:pPr>
              <a:t>‹#›</a:t>
            </a:fld>
            <a:endParaRPr lang="en-US" dirty="0"/>
          </a:p>
        </p:txBody>
      </p:sp>
    </p:spTree>
    <p:extLst>
      <p:ext uri="{BB962C8B-B14F-4D97-AF65-F5344CB8AC3E}">
        <p14:creationId xmlns:p14="http://schemas.microsoft.com/office/powerpoint/2010/main" val="1764457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12" charset="0"/>
                <a:ea typeface="+mn-ea"/>
                <a:cs typeface="+mn-cs"/>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565E416-626F-C548-851A-3A02D0E14BAE}" type="slidenum">
              <a:rPr lang="en-US"/>
              <a:pPr>
                <a:defRPr/>
              </a:pPr>
              <a:t>‹#›</a:t>
            </a:fld>
            <a:endParaRPr lang="en-US" dirty="0"/>
          </a:p>
        </p:txBody>
      </p:sp>
    </p:spTree>
    <p:extLst>
      <p:ext uri="{BB962C8B-B14F-4D97-AF65-F5344CB8AC3E}">
        <p14:creationId xmlns:p14="http://schemas.microsoft.com/office/powerpoint/2010/main" val="28726539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65E416-626F-C548-851A-3A02D0E14BAE}" type="slidenum">
              <a:rPr lang="en-US" smtClean="0"/>
              <a:pPr>
                <a:defRPr/>
              </a:pPr>
              <a:t>2</a:t>
            </a:fld>
            <a:endParaRPr lang="en-US" dirty="0"/>
          </a:p>
        </p:txBody>
      </p:sp>
    </p:spTree>
    <p:extLst>
      <p:ext uri="{BB962C8B-B14F-4D97-AF65-F5344CB8AC3E}">
        <p14:creationId xmlns:p14="http://schemas.microsoft.com/office/powerpoint/2010/main" val="362562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65E416-626F-C548-851A-3A02D0E14BAE}" type="slidenum">
              <a:rPr lang="en-US" smtClean="0"/>
              <a:pPr>
                <a:defRPr/>
              </a:pPr>
              <a:t>4</a:t>
            </a:fld>
            <a:endParaRPr lang="en-US" dirty="0"/>
          </a:p>
        </p:txBody>
      </p:sp>
    </p:spTree>
    <p:extLst>
      <p:ext uri="{BB962C8B-B14F-4D97-AF65-F5344CB8AC3E}">
        <p14:creationId xmlns:p14="http://schemas.microsoft.com/office/powerpoint/2010/main" val="3335069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65E416-626F-C548-851A-3A02D0E14BAE}" type="slidenum">
              <a:rPr lang="en-US" smtClean="0"/>
              <a:pPr>
                <a:defRPr/>
              </a:pPr>
              <a:t>11</a:t>
            </a:fld>
            <a:endParaRPr lang="en-US" dirty="0"/>
          </a:p>
        </p:txBody>
      </p:sp>
    </p:spTree>
    <p:extLst>
      <p:ext uri="{BB962C8B-B14F-4D97-AF65-F5344CB8AC3E}">
        <p14:creationId xmlns:p14="http://schemas.microsoft.com/office/powerpoint/2010/main" val="11270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1EF0DB4E-850C-9949-9584-63F9E02A05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fld id="{A548E95E-6C1C-2F4F-B288-9B39592889A8}" type="slidenum">
              <a:rPr lang="en-US" altLang="en-US" sz="1200"/>
              <a:pPr/>
              <a:t>12</a:t>
            </a:fld>
            <a:endParaRPr lang="en-US" altLang="en-US" sz="1200" dirty="0"/>
          </a:p>
        </p:txBody>
      </p:sp>
      <p:sp>
        <p:nvSpPr>
          <p:cNvPr id="7170" name="Rectangle 2">
            <a:extLst>
              <a:ext uri="{FF2B5EF4-FFF2-40B4-BE49-F238E27FC236}">
                <a16:creationId xmlns:a16="http://schemas.microsoft.com/office/drawing/2014/main" id="{C7D9E954-45BF-AA41-9A34-CA1A70A1D14B}"/>
              </a:ext>
            </a:extLst>
          </p:cNvPr>
          <p:cNvSpPr>
            <a:spLocks noGrp="1" noRot="1" noChangeAspect="1" noChangeArrowheads="1" noTextEdit="1"/>
          </p:cNvSpPr>
          <p:nvPr>
            <p:ph type="sldImg"/>
          </p:nvPr>
        </p:nvSpPr>
        <p:spPr>
          <a:xfrm>
            <a:off x="1539875" y="685800"/>
            <a:ext cx="3778250" cy="2362200"/>
          </a:xfrm>
          <a:ln/>
        </p:spPr>
      </p:sp>
      <p:sp>
        <p:nvSpPr>
          <p:cNvPr id="7171" name="Rectangle 3">
            <a:extLst>
              <a:ext uri="{FF2B5EF4-FFF2-40B4-BE49-F238E27FC236}">
                <a16:creationId xmlns:a16="http://schemas.microsoft.com/office/drawing/2014/main" id="{DDBD63FA-1D02-1D44-B819-9EE290AF9AD6}"/>
              </a:ext>
            </a:extLst>
          </p:cNvPr>
          <p:cNvSpPr>
            <a:spLocks noGrp="1" noChangeArrowheads="1"/>
          </p:cNvSpPr>
          <p:nvPr>
            <p:ph type="body" idx="1"/>
          </p:nvPr>
        </p:nvSpPr>
        <p:spPr>
          <a:xfrm>
            <a:off x="533400" y="3200400"/>
            <a:ext cx="5791200" cy="5257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r>
              <a:rPr lang="en-US" altLang="en-US" dirty="0">
                <a:latin typeface="Times New Roman" panose="02020603050405020304" pitchFamily="18" charset="0"/>
              </a:rPr>
              <a:t>A six-step process that involves strategic planning, implementation, and evaluation. Strategic planning encompasses the first four steps.</a:t>
            </a:r>
          </a:p>
          <a:p>
            <a:pPr lvl="2"/>
            <a:endParaRPr lang="en-US" altLang="en-US" dirty="0">
              <a:latin typeface="Times New Roman" panose="02020603050405020304" pitchFamily="18" charset="0"/>
            </a:endParaRPr>
          </a:p>
          <a:p>
            <a:pPr lvl="2"/>
            <a:r>
              <a:rPr lang="en-US" altLang="en-US" dirty="0">
                <a:latin typeface="Times New Roman" panose="02020603050405020304" pitchFamily="18" charset="0"/>
              </a:rPr>
              <a:t>Identify the organization’s current mission, objectives, and strategies (Step 1). Every organization has a mission statement that defines its purpose and answers the question, “What business or businesses are we in?” Determining the nature of one’s business is as important for not-for-profits as it is for business firms. Once its mission has been identified, the organization can begin to look outside the company to ensure that its strategy aligns well with the environment.</a:t>
            </a:r>
          </a:p>
          <a:p>
            <a:pPr lvl="2"/>
            <a:endParaRPr lang="en-US" altLang="en-US" dirty="0">
              <a:latin typeface="Times New Roman" panose="02020603050405020304" pitchFamily="18" charset="0"/>
            </a:endParaRPr>
          </a:p>
          <a:p>
            <a:pPr lvl="2"/>
            <a:r>
              <a:rPr lang="en-US" altLang="en-US" dirty="0">
                <a:latin typeface="Times New Roman" panose="02020603050405020304" pitchFamily="18" charset="0"/>
              </a:rPr>
              <a:t>Analyze the external environment (Step 2). Organizations need an accurate grasp of the environment and important trends that might affect the organization’s operations. Opportunities are positive external environmental factors. Threats are negative ones. The same environment can present opportunities to one organization and pose threats to another.</a:t>
            </a:r>
          </a:p>
          <a:p>
            <a:pPr lvl="2"/>
            <a:endParaRPr lang="en-US" altLang="en-US" dirty="0">
              <a:latin typeface="Times New Roman" panose="02020603050405020304" pitchFamily="18" charset="0"/>
            </a:endParaRPr>
          </a:p>
          <a:p>
            <a:pPr lvl="2"/>
            <a:r>
              <a:rPr lang="en-US" altLang="en-US" dirty="0">
                <a:latin typeface="Times New Roman" panose="02020603050405020304" pitchFamily="18" charset="0"/>
              </a:rPr>
              <a:t>Evaluate the organization’s internal resources (Step 3). This involves asking specific questions and analyzing the available information. What skills and abilities do the organization’s employees have; human resources? What is the organization’s cash flow; financial resources? Has it been successful at developing new and innovative products? How do customers perceive the image of the organization and the quality of its products or services? Every organization is constrained in some way by available resources and skills or what the organization has? The analysis should lead to a clear assessment of the organization’s internal resources, such as capital, worker skills, patents, and the like. The capabilities include, how does the organization work? It should also indicate organizational departmental abilities, such as training and development, marketing, accounting, human resources, research and development, and management information systems. </a:t>
            </a:r>
          </a:p>
          <a:p>
            <a:pPr lvl="2"/>
            <a:r>
              <a:rPr lang="en-US" altLang="en-US" dirty="0">
                <a:latin typeface="Times New Roman" panose="02020603050405020304" pitchFamily="18" charset="0"/>
              </a:rPr>
              <a:t>Strengths (strategic) are internal resources or things that the organization does well (Step 3). Core competencies are any of those strengths that represent unique skills or resources that can determine the organization’s competitive edge. When an organization lacks certain resources or identifies activities the firm does not do well, these are called weaknesses. A merging of the externalities (Step 2) with the internalities (Step 3) results in an assessment of the organization’s opportunities. This merging is called SWOT analysis because it brings together the organization’s Strengths, Weaknesses, Opportunities, and Threats in order to: exploit an organization’s strengths and external opportunities, buffer or protect the organization from external threats, correct critical weaknesses.</a:t>
            </a:r>
          </a:p>
          <a:p>
            <a:pPr lvl="2"/>
            <a:r>
              <a:rPr lang="en-US" altLang="en-US" dirty="0">
                <a:latin typeface="Times New Roman" panose="02020603050405020304" pitchFamily="18" charset="0"/>
              </a:rPr>
              <a:t>Having completed the SWOT analysis, the organization reassesses its mission and objectives.</a:t>
            </a:r>
          </a:p>
          <a:p>
            <a:pPr lvl="2"/>
            <a:endParaRPr lang="en-US" altLang="en-US" dirty="0">
              <a:latin typeface="Times New Roman" panose="02020603050405020304" pitchFamily="18" charset="0"/>
            </a:endParaRPr>
          </a:p>
          <a:p>
            <a:pPr>
              <a:lnSpc>
                <a:spcPct val="80000"/>
              </a:lnSpc>
            </a:pPr>
            <a:r>
              <a:rPr lang="en-US" altLang="en-US" sz="1100" b="1" dirty="0">
                <a:latin typeface="Calibri" panose="020F0502020204030204" pitchFamily="34" charset="0"/>
              </a:rPr>
              <a:t>	In STEP 4, managers formulate strategies. </a:t>
            </a:r>
            <a:r>
              <a:rPr lang="en-US" altLang="en-US" sz="1100" dirty="0">
                <a:latin typeface="Calibri" panose="020F0502020204030204" pitchFamily="34" charset="0"/>
              </a:rPr>
              <a:t>When </a:t>
            </a:r>
            <a:r>
              <a:rPr lang="en-US" altLang="en-US" sz="1100" b="1" dirty="0">
                <a:latin typeface="Calibri" panose="020F0502020204030204" pitchFamily="34" charset="0"/>
              </a:rPr>
              <a:t>formulating strategies</a:t>
            </a:r>
            <a:r>
              <a:rPr lang="en-US" altLang="en-US" sz="1100" dirty="0">
                <a:latin typeface="Calibri" panose="020F0502020204030204" pitchFamily="34" charset="0"/>
              </a:rPr>
              <a:t>, managers should consider the realities of the external environment and their 	available resources and capabilities, 	and then design strategies that help the organization to achieve its goals. Managers typically formulate 	corporate, business, and functional strategies. </a:t>
            </a:r>
            <a:r>
              <a:rPr lang="en-US" altLang="en-US" sz="1100" dirty="0">
                <a:latin typeface="Times New Roman" panose="02020603050405020304" pitchFamily="18" charset="0"/>
              </a:rPr>
              <a:t>New goals and strategic alternatives are 	identified and evaluated. Alternatives can be limited by 	the mission and goals of the organization as well as the result of the SWOT analysis . At the corporate level this analysis also looks at the 	relative attractiveness of each SBU. During this process strategies are formulated at the corporate, SBU, and functional levels</a:t>
            </a:r>
          </a:p>
          <a:p>
            <a:pPr>
              <a:lnSpc>
                <a:spcPct val="80000"/>
              </a:lnSpc>
            </a:pPr>
            <a:endParaRPr lang="en-US" altLang="en-US" sz="1100" dirty="0">
              <a:latin typeface="Calibri" panose="020F0502020204030204" pitchFamily="34" charset="0"/>
            </a:endParaRPr>
          </a:p>
          <a:p>
            <a:pPr>
              <a:lnSpc>
                <a:spcPct val="80000"/>
              </a:lnSpc>
            </a:pPr>
            <a:endParaRPr lang="en-US" altLang="en-US" sz="1100" b="1" dirty="0">
              <a:latin typeface="Calibri" panose="020F0502020204030204" pitchFamily="34" charset="0"/>
            </a:endParaRPr>
          </a:p>
          <a:p>
            <a:pPr>
              <a:lnSpc>
                <a:spcPct val="80000"/>
              </a:lnSpc>
            </a:pPr>
            <a:r>
              <a:rPr lang="en-US" altLang="en-US" sz="1100" b="1" dirty="0">
                <a:latin typeface="Calibri" panose="020F0502020204030204" pitchFamily="34" charset="0"/>
              </a:rPr>
              <a:t>	STEP 5 involves implementing strategies. </a:t>
            </a:r>
            <a:r>
              <a:rPr lang="en-US" altLang="en-US" sz="1100" dirty="0">
                <a:latin typeface="Calibri" panose="020F0502020204030204" pitchFamily="34" charset="0"/>
              </a:rPr>
              <a:t>Once formulated, strategies must be implemented appropriately. </a:t>
            </a:r>
            <a:r>
              <a:rPr lang="en-US" altLang="en-US" sz="1100" dirty="0">
                <a:latin typeface="Times New Roman" panose="02020603050405020304" pitchFamily="18" charset="0"/>
              </a:rPr>
              <a:t>Strategy must be converted into 	organization actions including 1) determining and 	implement a more appropriate organizational structure, 2) developing shorter range goals, 	and 3) establishing annual functional strategies/budgets. May include policy changes, structural 	changes, staffing changes, changes to 	training programs, and systems changes. </a:t>
            </a:r>
          </a:p>
          <a:p>
            <a:pPr>
              <a:lnSpc>
                <a:spcPct val="80000"/>
              </a:lnSpc>
            </a:pPr>
            <a:endParaRPr lang="en-US" altLang="en-US" sz="1100" dirty="0">
              <a:latin typeface="Calibri" panose="020F0502020204030204" pitchFamily="34" charset="0"/>
            </a:endParaRPr>
          </a:p>
          <a:p>
            <a:pPr>
              <a:lnSpc>
                <a:spcPct val="80000"/>
              </a:lnSpc>
            </a:pPr>
            <a:endParaRPr lang="en-US" altLang="en-US" sz="1100" dirty="0">
              <a:latin typeface="Calibri" panose="020F0502020204030204" pitchFamily="34" charset="0"/>
            </a:endParaRPr>
          </a:p>
          <a:p>
            <a:pPr>
              <a:lnSpc>
                <a:spcPct val="80000"/>
              </a:lnSpc>
            </a:pPr>
            <a:r>
              <a:rPr lang="en-US" altLang="en-US" sz="1100" b="1" dirty="0">
                <a:latin typeface="Calibri" panose="020F0502020204030204" pitchFamily="34" charset="0"/>
              </a:rPr>
              <a:t>	In STEP 6, managers evaluate results. </a:t>
            </a:r>
          </a:p>
          <a:p>
            <a:pPr>
              <a:lnSpc>
                <a:spcPct val="80000"/>
              </a:lnSpc>
            </a:pPr>
            <a:endParaRPr lang="en-US" altLang="en-US" sz="1100" b="1" dirty="0">
              <a:latin typeface="Calibri" panose="020F0502020204030204" pitchFamily="34" charset="0"/>
            </a:endParaRPr>
          </a:p>
          <a:p>
            <a:endParaRPr lang="en-US" altLang="en-US" sz="1100" dirty="0">
              <a:latin typeface="Times New Roman" panose="02020603050405020304" pitchFamily="18" charset="0"/>
            </a:endParaRPr>
          </a:p>
          <a:p>
            <a:r>
              <a:rPr lang="en-US" altLang="en-US" sz="1100" dirty="0">
                <a:latin typeface="Times New Roman" panose="02020603050405020304" pitchFamily="18" charset="0"/>
              </a:rPr>
              <a:t>Strategic intelligence and decision making responsibilities are concentrated at the top of the organization, then cascade down to create a set of interdependent plans which when successfully implemented achieve the strategic plan </a:t>
            </a:r>
          </a:p>
          <a:p>
            <a:endParaRPr lang="en-US" altLang="en-US" sz="1100" dirty="0">
              <a:latin typeface="Times New Roman" panose="02020603050405020304" pitchFamily="18" charset="0"/>
            </a:endParaRPr>
          </a:p>
          <a:p>
            <a:r>
              <a:rPr lang="en-US" altLang="en-US" sz="1100" dirty="0">
                <a:latin typeface="Times New Roman" panose="02020603050405020304" pitchFamily="18" charset="0"/>
              </a:rPr>
              <a:t>Long range plans are visited regularly and updated with new predictions of future growth</a:t>
            </a:r>
          </a:p>
          <a:p>
            <a:endParaRPr lang="en-US" altLang="en-US" sz="1100" dirty="0">
              <a:latin typeface="Times New Roman" panose="02020603050405020304" pitchFamily="18" charset="0"/>
            </a:endParaRPr>
          </a:p>
          <a:p>
            <a:r>
              <a:rPr lang="en-US" altLang="en-US" sz="1100" dirty="0">
                <a:latin typeface="Times New Roman" panose="02020603050405020304" pitchFamily="18" charset="0"/>
              </a:rPr>
              <a:t>Planners provide careful analysis of internal and external data and apply it to all quantifiable areas – prices, costs, margins, demand, head count, etc.</a:t>
            </a:r>
          </a:p>
          <a:p>
            <a:endParaRPr lang="en-US" altLang="en-US" sz="1100" dirty="0">
              <a:latin typeface="Times New Roman" panose="02020603050405020304" pitchFamily="18" charset="0"/>
            </a:endParaRPr>
          </a:p>
          <a:p>
            <a:r>
              <a:rPr lang="en-US" altLang="en-US" sz="1100" dirty="0">
                <a:latin typeface="Times New Roman" panose="02020603050405020304" pitchFamily="18" charset="0"/>
              </a:rPr>
              <a:t>Annual budgets are tied to strategic plan to help monitor ongoing performance</a:t>
            </a:r>
          </a:p>
          <a:p>
            <a:pPr>
              <a:lnSpc>
                <a:spcPct val="80000"/>
              </a:lnSpc>
            </a:pPr>
            <a:endParaRPr lang="en-US" altLang="en-US" sz="1100" dirty="0">
              <a:latin typeface="Calibri" panose="020F0502020204030204" pitchFamily="34" charset="0"/>
            </a:endParaRPr>
          </a:p>
          <a:p>
            <a:pPr>
              <a:lnSpc>
                <a:spcPct val="80000"/>
              </a:lnSpc>
            </a:pPr>
            <a:endParaRPr lang="en-US" altLang="en-US" sz="1100" dirty="0">
              <a:latin typeface="Calibri" panose="020F0502020204030204" pitchFamily="34" charset="0"/>
            </a:endParaRPr>
          </a:p>
          <a:p>
            <a:pPr>
              <a:lnSpc>
                <a:spcPct val="80000"/>
              </a:lnSpc>
            </a:pPr>
            <a:endParaRPr lang="en-US" altLang="en-US" sz="1100" dirty="0">
              <a:latin typeface="Calibri" panose="020F0502020204030204" pitchFamily="34" charset="0"/>
            </a:endParaRPr>
          </a:p>
          <a:p>
            <a:pPr>
              <a:lnSpc>
                <a:spcPct val="80000"/>
              </a:lnSpc>
            </a:pPr>
            <a:endParaRPr lang="en-US" altLang="en-US" sz="1100" b="1" dirty="0">
              <a:latin typeface="Calibri" panose="020F0502020204030204" pitchFamily="34" charset="0"/>
            </a:endParaRPr>
          </a:p>
          <a:p>
            <a:pPr>
              <a:lnSpc>
                <a:spcPct val="80000"/>
              </a:lnSpc>
            </a:pPr>
            <a:endParaRPr lang="en-US" altLang="en-US" sz="1100" b="1" dirty="0">
              <a:latin typeface="Calibri" panose="020F0502020204030204" pitchFamily="34" charset="0"/>
            </a:endParaRPr>
          </a:p>
          <a:p>
            <a:pPr>
              <a:lnSpc>
                <a:spcPct val="80000"/>
              </a:lnSpc>
            </a:pPr>
            <a:endParaRPr lang="en-US" altLang="en-US" sz="1100" dirty="0">
              <a:latin typeface="Calibri" panose="020F0502020204030204" pitchFamily="34" charset="0"/>
            </a:endParaRPr>
          </a:p>
          <a:p>
            <a:pPr lvl="2"/>
            <a:endParaRPr lang="en-US" altLang="en-US" dirty="0">
              <a:latin typeface="Times New Roman" panose="02020603050405020304" pitchFamily="18" charset="0"/>
            </a:endParaRPr>
          </a:p>
          <a:p>
            <a:pPr lvl="2"/>
            <a:endParaRPr lang="en-US" altLang="en-US" dirty="0">
              <a:latin typeface="Times New Roman" panose="02020603050405020304" pitchFamily="18" charset="0"/>
            </a:endParaRPr>
          </a:p>
          <a:p>
            <a:pPr eaLnBrk="1" hangingPunct="1"/>
            <a:endParaRPr lang="en-US" altLang="en-US" sz="1400" dirty="0">
              <a:latin typeface="Times New Roman" panose="02020603050405020304" pitchFamily="18" charset="0"/>
            </a:endParaRPr>
          </a:p>
        </p:txBody>
      </p:sp>
      <p:sp>
        <p:nvSpPr>
          <p:cNvPr id="7172" name="Rectangle 4">
            <a:extLst>
              <a:ext uri="{FF2B5EF4-FFF2-40B4-BE49-F238E27FC236}">
                <a16:creationId xmlns:a16="http://schemas.microsoft.com/office/drawing/2014/main" id="{0DB22CC1-FA60-584B-AE27-671AB734FFC8}"/>
              </a:ext>
            </a:extLst>
          </p:cNvPr>
          <p:cNvSpPr>
            <a:spLocks noChangeArrowheads="1"/>
          </p:cNvSpPr>
          <p:nvPr/>
        </p:nvSpPr>
        <p:spPr bwMode="auto">
          <a:xfrm>
            <a:off x="762000" y="3556000"/>
            <a:ext cx="53340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400" dirty="0">
                <a:latin typeface="Arial" panose="020B0604020202020204" pitchFamily="34" charset="0"/>
              </a:rPr>
              <a:t>The energy crisis, deregulation in the marketplace, rapidly changing technology, and increasing global competition have changed the nature of planning forever.</a:t>
            </a:r>
          </a:p>
          <a:p>
            <a:pPr eaLnBrk="1" hangingPunct="1">
              <a:spcBef>
                <a:spcPct val="20000"/>
              </a:spcBef>
            </a:pPr>
            <a:r>
              <a:rPr lang="en-US" altLang="en-US" sz="1400" dirty="0">
                <a:latin typeface="Arial" panose="020B0604020202020204" pitchFamily="34" charset="0"/>
              </a:rPr>
              <a:t>Managers now must analyze the environment, assess organizational strengths and weaknesses, and identify opportunities for gaining competitive advantage. Then, they must develop strategic plans based on their findings. </a:t>
            </a:r>
          </a:p>
          <a:p>
            <a:pPr eaLnBrk="1" hangingPunct="1">
              <a:spcBef>
                <a:spcPct val="20000"/>
              </a:spcBef>
            </a:pPr>
            <a:r>
              <a:rPr lang="en-US" altLang="en-US" sz="1400" dirty="0">
                <a:latin typeface="Arial" panose="020B0604020202020204" pitchFamily="34" charset="0"/>
              </a:rPr>
              <a:t>Senior management uses the nine-step </a:t>
            </a:r>
            <a:r>
              <a:rPr lang="en-US" altLang="en-US" sz="1400" i="1" dirty="0">
                <a:latin typeface="Arial" panose="020B0604020202020204" pitchFamily="34" charset="0"/>
              </a:rPr>
              <a:t>strategic management process</a:t>
            </a:r>
            <a:r>
              <a:rPr lang="en-US" altLang="en-US" sz="1400" dirty="0">
                <a:latin typeface="Arial" panose="020B0604020202020204" pitchFamily="34" charset="0"/>
              </a:rPr>
              <a:t> to develop organizational strategy.</a:t>
            </a:r>
          </a:p>
        </p:txBody>
      </p:sp>
    </p:spTree>
    <p:extLst>
      <p:ext uri="{BB962C8B-B14F-4D97-AF65-F5344CB8AC3E}">
        <p14:creationId xmlns:p14="http://schemas.microsoft.com/office/powerpoint/2010/main" val="3208974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8"/>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152387709"/>
      </p:ext>
    </p:extLst>
  </p:cSld>
  <p:clrMapOvr>
    <a:masterClrMapping/>
  </p:clrMapOvr>
  <p:transition>
    <p:check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1792288"/>
      </p:ext>
    </p:extLst>
  </p:cSld>
  <p:clrMapOvr>
    <a:masterClrMapping/>
  </p:clrMapOvr>
  <p:transition>
    <p:check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127000"/>
            <a:ext cx="2076450" cy="4381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27000"/>
            <a:ext cx="6076950" cy="4381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665057"/>
      </p:ext>
    </p:extLst>
  </p:cSld>
  <p:clrMapOvr>
    <a:masterClrMapping/>
  </p:clrMapOvr>
  <p:transition>
    <p:check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175843"/>
      </p:ext>
    </p:extLst>
  </p:cSld>
  <p:clrMapOvr>
    <a:masterClrMapping/>
  </p:clrMapOvr>
  <p:transition>
    <p:check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00958221"/>
      </p:ext>
    </p:extLst>
  </p:cSld>
  <p:clrMapOvr>
    <a:masterClrMapping/>
  </p:clrMapOvr>
  <p:transition>
    <p:check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079500"/>
            <a:ext cx="3810000" cy="342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79500"/>
            <a:ext cx="3810000" cy="342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28681"/>
      </p:ext>
    </p:extLst>
  </p:cSld>
  <p:clrMapOvr>
    <a:masterClrMapping/>
  </p:clrMapOvr>
  <p:transition>
    <p:check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2"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794792"/>
      </p:ext>
    </p:extLst>
  </p:cSld>
  <p:clrMapOvr>
    <a:masterClrMapping/>
  </p:clrMapOvr>
  <p:transition>
    <p:check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660793"/>
      </p:ext>
    </p:extLst>
  </p:cSld>
  <p:clrMapOvr>
    <a:masterClrMapping/>
  </p:clrMapOvr>
  <p:transition>
    <p:check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844481"/>
      </p:ext>
    </p:extLst>
  </p:cSld>
  <p:clrMapOvr>
    <a:masterClrMapping/>
  </p:clrMapOvr>
  <p:transition>
    <p:check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27543"/>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7"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10911447"/>
      </p:ext>
    </p:extLst>
  </p:cSld>
  <p:clrMapOvr>
    <a:masterClrMapping/>
  </p:clrMapOvr>
  <p:transition>
    <p:check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73857063"/>
      </p:ext>
    </p:extLst>
  </p:cSld>
  <p:clrMapOvr>
    <a:masterClrMapping/>
  </p:clrMapOvr>
  <p:transition>
    <p:check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0" y="0"/>
            <a:ext cx="9144000" cy="5715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27" name="Rectangle 2"/>
          <p:cNvSpPr>
            <a:spLocks noGrp="1" noChangeArrowheads="1"/>
          </p:cNvSpPr>
          <p:nvPr>
            <p:ph type="title"/>
          </p:nvPr>
        </p:nvSpPr>
        <p:spPr bwMode="auto">
          <a:xfrm>
            <a:off x="457200" y="63500"/>
            <a:ext cx="59436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762000" y="1651000"/>
            <a:ext cx="51054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pic>
        <p:nvPicPr>
          <p:cNvPr id="6" name="Picture 5" descr="MGT6754_PP_template_image.jpg"/>
          <p:cNvPicPr>
            <a:picLocks noChangeAspect="1"/>
          </p:cNvPicPr>
          <p:nvPr userDrawn="1"/>
        </p:nvPicPr>
        <p:blipFill rotWithShape="1">
          <a:blip r:embed="rId13">
            <a:extLst>
              <a:ext uri="{28A0092B-C50C-407E-A947-70E740481C1C}">
                <a14:useLocalDpi xmlns:a14="http://schemas.microsoft.com/office/drawing/2010/main" val="0"/>
              </a:ext>
            </a:extLst>
          </a:blip>
          <a:srcRect b="63081"/>
          <a:stretch/>
        </p:blipFill>
        <p:spPr>
          <a:xfrm>
            <a:off x="0" y="0"/>
            <a:ext cx="9144000" cy="189895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checker/>
  </p:transition>
  <p:txStyles>
    <p:titleStyle>
      <a:lvl1pPr algn="l" rtl="0" eaLnBrk="0" fontAlgn="base" hangingPunct="0">
        <a:spcBef>
          <a:spcPct val="0"/>
        </a:spcBef>
        <a:spcAft>
          <a:spcPct val="0"/>
        </a:spcAft>
        <a:defRPr sz="3200">
          <a:solidFill>
            <a:schemeClr val="tx2"/>
          </a:solidFill>
          <a:latin typeface="Calibri"/>
          <a:ea typeface="MS PGothic" pitchFamily="34" charset="-128"/>
          <a:cs typeface="Calibri"/>
        </a:defRPr>
      </a:lvl1pPr>
      <a:lvl2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2pPr>
      <a:lvl3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3pPr>
      <a:lvl4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4pPr>
      <a:lvl5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5pPr>
      <a:lvl6pPr marL="457200" algn="ctr" rtl="0" fontAlgn="base">
        <a:spcBef>
          <a:spcPct val="0"/>
        </a:spcBef>
        <a:spcAft>
          <a:spcPct val="0"/>
        </a:spcAft>
        <a:defRPr sz="2800">
          <a:solidFill>
            <a:schemeClr val="tx2"/>
          </a:solidFill>
          <a:latin typeface="Times New Roman" pitchFamily="-108" charset="0"/>
        </a:defRPr>
      </a:lvl6pPr>
      <a:lvl7pPr marL="914400" algn="ctr" rtl="0" fontAlgn="base">
        <a:spcBef>
          <a:spcPct val="0"/>
        </a:spcBef>
        <a:spcAft>
          <a:spcPct val="0"/>
        </a:spcAft>
        <a:defRPr sz="2800">
          <a:solidFill>
            <a:schemeClr val="tx2"/>
          </a:solidFill>
          <a:latin typeface="Times New Roman" pitchFamily="-108" charset="0"/>
        </a:defRPr>
      </a:lvl7pPr>
      <a:lvl8pPr marL="1371600" algn="ctr" rtl="0" fontAlgn="base">
        <a:spcBef>
          <a:spcPct val="0"/>
        </a:spcBef>
        <a:spcAft>
          <a:spcPct val="0"/>
        </a:spcAft>
        <a:defRPr sz="2800">
          <a:solidFill>
            <a:schemeClr val="tx2"/>
          </a:solidFill>
          <a:latin typeface="Times New Roman" pitchFamily="-108" charset="0"/>
        </a:defRPr>
      </a:lvl8pPr>
      <a:lvl9pPr marL="1828800" algn="ctr" rtl="0" fontAlgn="base">
        <a:spcBef>
          <a:spcPct val="0"/>
        </a:spcBef>
        <a:spcAft>
          <a:spcPct val="0"/>
        </a:spcAft>
        <a:defRPr sz="2800">
          <a:solidFill>
            <a:schemeClr val="tx2"/>
          </a:solidFill>
          <a:latin typeface="Times New Roman" pitchFamily="-108" charset="0"/>
        </a:defRPr>
      </a:lvl9pPr>
    </p:titleStyle>
    <p:bodyStyle>
      <a:lvl1pPr marL="342900" indent="-342900" algn="l" rtl="0" eaLnBrk="0" fontAlgn="base" hangingPunct="0">
        <a:spcBef>
          <a:spcPct val="20000"/>
        </a:spcBef>
        <a:spcAft>
          <a:spcPct val="0"/>
        </a:spcAft>
        <a:buChar char="•"/>
        <a:defRPr sz="2800">
          <a:solidFill>
            <a:schemeClr val="tx1"/>
          </a:solidFill>
          <a:latin typeface="Calibri"/>
          <a:ea typeface="MS PGothic" pitchFamily="34" charset="-128"/>
          <a:cs typeface="Calibri"/>
        </a:defRPr>
      </a:lvl1pPr>
      <a:lvl2pPr marL="742950" indent="-285750" algn="l" rtl="0" eaLnBrk="0" fontAlgn="base" hangingPunct="0">
        <a:spcBef>
          <a:spcPct val="20000"/>
        </a:spcBef>
        <a:spcAft>
          <a:spcPct val="0"/>
        </a:spcAft>
        <a:buSzPct val="50000"/>
        <a:buChar char="•"/>
        <a:defRPr sz="2400">
          <a:solidFill>
            <a:schemeClr val="tx1"/>
          </a:solidFill>
          <a:latin typeface="Calibri"/>
          <a:ea typeface="MS PGothic" pitchFamily="34" charset="-128"/>
          <a:cs typeface="Calibri"/>
        </a:defRPr>
      </a:lvl2pPr>
      <a:lvl3pPr marL="9144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3pPr>
      <a:lvl4pPr marL="13716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4pPr>
      <a:lvl5pPr marL="18288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5pPr>
      <a:lvl6pPr marL="25146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6pPr>
      <a:lvl7pPr marL="29718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7pPr>
      <a:lvl8pPr marL="34290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8pPr>
      <a:lvl9pPr marL="38862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5" name="Picture 4" descr="title_design01_AlanFlu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a:solidFill>
            <a:srgbClr val="FFC000"/>
          </a:solidFill>
        </p:spPr>
      </p:pic>
      <p:sp>
        <p:nvSpPr>
          <p:cNvPr id="6" name="TextBox 5"/>
          <p:cNvSpPr txBox="1"/>
          <p:nvPr/>
        </p:nvSpPr>
        <p:spPr>
          <a:xfrm>
            <a:off x="538124" y="2133007"/>
            <a:ext cx="5037176" cy="369332"/>
          </a:xfrm>
          <a:prstGeom prst="rect">
            <a:avLst/>
          </a:prstGeom>
          <a:noFill/>
          <a:ln>
            <a:noFill/>
          </a:ln>
        </p:spPr>
        <p:txBody>
          <a:bodyPr wrap="square" rtlCol="0">
            <a:spAutoFit/>
          </a:bodyPr>
          <a:lstStyle/>
          <a:p>
            <a:pPr eaLnBrk="1" hangingPunct="1"/>
            <a:r>
              <a:rPr lang="en-US" sz="1800" b="1" dirty="0">
                <a:latin typeface="Calibri"/>
                <a:cs typeface="Calibri"/>
              </a:rPr>
              <a:t>July 15 Videoconference Call</a:t>
            </a:r>
          </a:p>
        </p:txBody>
      </p:sp>
      <p:grpSp>
        <p:nvGrpSpPr>
          <p:cNvPr id="8" name="Group 7">
            <a:extLst>
              <a:ext uri="{FF2B5EF4-FFF2-40B4-BE49-F238E27FC236}">
                <a16:creationId xmlns:a16="http://schemas.microsoft.com/office/drawing/2014/main" id="{120C5030-C902-DD43-BBD4-981DDFF9496F}"/>
              </a:ext>
            </a:extLst>
          </p:cNvPr>
          <p:cNvGrpSpPr/>
          <p:nvPr/>
        </p:nvGrpSpPr>
        <p:grpSpPr>
          <a:xfrm>
            <a:off x="0" y="3503487"/>
            <a:ext cx="4037744" cy="1433633"/>
            <a:chOff x="0" y="3503487"/>
            <a:chExt cx="4037744" cy="1433633"/>
          </a:xfrm>
        </p:grpSpPr>
        <p:sp>
          <p:nvSpPr>
            <p:cNvPr id="4" name="Rectangle 3">
              <a:extLst>
                <a:ext uri="{FF2B5EF4-FFF2-40B4-BE49-F238E27FC236}">
                  <a16:creationId xmlns:a16="http://schemas.microsoft.com/office/drawing/2014/main" id="{850BCA34-8E80-4B4A-AF87-816B22236764}"/>
                </a:ext>
              </a:extLst>
            </p:cNvPr>
            <p:cNvSpPr/>
            <p:nvPr/>
          </p:nvSpPr>
          <p:spPr bwMode="auto">
            <a:xfrm>
              <a:off x="0" y="3503487"/>
              <a:ext cx="4037744" cy="1433633"/>
            </a:xfrm>
            <a:prstGeom prst="rect">
              <a:avLst/>
            </a:prstGeom>
            <a:gradFill flip="none" rotWithShape="1">
              <a:gsLst>
                <a:gs pos="0">
                  <a:srgbClr val="FECB00">
                    <a:shade val="30000"/>
                    <a:satMod val="115000"/>
                  </a:srgbClr>
                </a:gs>
                <a:gs pos="50000">
                  <a:srgbClr val="FECB00">
                    <a:shade val="67500"/>
                    <a:satMod val="115000"/>
                  </a:srgbClr>
                </a:gs>
                <a:gs pos="100000">
                  <a:srgbClr val="FECB00">
                    <a:shade val="100000"/>
                    <a:satMod val="115000"/>
                  </a:srgbClr>
                </a:gs>
              </a:gsLst>
              <a:path path="circle">
                <a:fillToRect l="100000" b="100000"/>
              </a:path>
              <a:tileRect t="-100000" r="-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7" name="TextBox 6">
              <a:extLst>
                <a:ext uri="{FF2B5EF4-FFF2-40B4-BE49-F238E27FC236}">
                  <a16:creationId xmlns:a16="http://schemas.microsoft.com/office/drawing/2014/main" id="{E0D8D892-4C11-3940-B0AF-728C321703F1}"/>
                </a:ext>
              </a:extLst>
            </p:cNvPr>
            <p:cNvSpPr txBox="1"/>
            <p:nvPr/>
          </p:nvSpPr>
          <p:spPr>
            <a:xfrm>
              <a:off x="440470" y="3683337"/>
              <a:ext cx="3375062" cy="707886"/>
            </a:xfrm>
            <a:prstGeom prst="rect">
              <a:avLst/>
            </a:prstGeom>
            <a:noFill/>
          </p:spPr>
          <p:txBody>
            <a:bodyPr wrap="square" rtlCol="0">
              <a:spAutoFit/>
            </a:bodyPr>
            <a:lstStyle/>
            <a:p>
              <a:r>
                <a:rPr lang="en-US" dirty="0"/>
                <a:t>Alan Flury</a:t>
              </a:r>
            </a:p>
            <a:p>
              <a:r>
                <a:rPr lang="en-US" dirty="0"/>
                <a:t>Scheller College of Business</a:t>
              </a:r>
            </a:p>
          </p:txBody>
        </p:sp>
      </p:grpSp>
    </p:spTree>
    <p:extLst>
      <p:ext uri="{BB962C8B-B14F-4D97-AF65-F5344CB8AC3E}">
        <p14:creationId xmlns:p14="http://schemas.microsoft.com/office/powerpoint/2010/main" val="1510607269"/>
      </p:ext>
    </p:extLst>
  </p:cSld>
  <p:clrMapOvr>
    <a:masterClrMapping/>
  </p:clrMapOvr>
  <p:transition>
    <p:check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36D077-890E-FC4B-9241-08BE708223D3}"/>
              </a:ext>
            </a:extLst>
          </p:cNvPr>
          <p:cNvPicPr>
            <a:picLocks noChangeAspect="1"/>
          </p:cNvPicPr>
          <p:nvPr/>
        </p:nvPicPr>
        <p:blipFill>
          <a:blip r:embed="rId2"/>
          <a:stretch>
            <a:fillRect/>
          </a:stretch>
        </p:blipFill>
        <p:spPr>
          <a:xfrm>
            <a:off x="251670" y="1269729"/>
            <a:ext cx="8380602" cy="4269093"/>
          </a:xfrm>
          <a:prstGeom prst="rect">
            <a:avLst/>
          </a:prstGeom>
        </p:spPr>
      </p:pic>
      <p:sp>
        <p:nvSpPr>
          <p:cNvPr id="6" name="Rectangle 5">
            <a:extLst>
              <a:ext uri="{FF2B5EF4-FFF2-40B4-BE49-F238E27FC236}">
                <a16:creationId xmlns:a16="http://schemas.microsoft.com/office/drawing/2014/main" id="{A295F190-6FDC-4E46-AAB2-876DD702E050}"/>
              </a:ext>
            </a:extLst>
          </p:cNvPr>
          <p:cNvSpPr/>
          <p:nvPr/>
        </p:nvSpPr>
        <p:spPr>
          <a:xfrm>
            <a:off x="314587" y="87257"/>
            <a:ext cx="7378118" cy="1015663"/>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#10</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Business Strategy and Business Models – Important Concepts</a:t>
            </a:r>
            <a:endParaRPr lang="en-US" dirty="0"/>
          </a:p>
        </p:txBody>
      </p:sp>
    </p:spTree>
    <p:extLst>
      <p:ext uri="{BB962C8B-B14F-4D97-AF65-F5344CB8AC3E}">
        <p14:creationId xmlns:p14="http://schemas.microsoft.com/office/powerpoint/2010/main" val="3426712129"/>
      </p:ext>
    </p:extLst>
  </p:cSld>
  <p:clrMapOvr>
    <a:masterClrMapping/>
  </p:clrMapOvr>
  <p:transition>
    <p:check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2604D9A-BB68-2049-8700-7BC34431F7AB}"/>
              </a:ext>
            </a:extLst>
          </p:cNvPr>
          <p:cNvSpPr/>
          <p:nvPr/>
        </p:nvSpPr>
        <p:spPr bwMode="auto">
          <a:xfrm>
            <a:off x="0" y="1122912"/>
            <a:ext cx="9058542" cy="4346396"/>
          </a:xfrm>
          <a:prstGeom prst="rect">
            <a:avLst/>
          </a:prstGeom>
          <a:solidFill>
            <a:srgbClr val="9FD2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7410" name="Content Placeholder 2">
            <a:extLst>
              <a:ext uri="{FF2B5EF4-FFF2-40B4-BE49-F238E27FC236}">
                <a16:creationId xmlns:a16="http://schemas.microsoft.com/office/drawing/2014/main" id="{61E70947-8BD2-A44D-A566-60CA703235BA}"/>
              </a:ext>
            </a:extLst>
          </p:cNvPr>
          <p:cNvSpPr>
            <a:spLocks noGrp="1"/>
          </p:cNvSpPr>
          <p:nvPr>
            <p:ph idx="1"/>
          </p:nvPr>
        </p:nvSpPr>
        <p:spPr>
          <a:xfrm>
            <a:off x="729396" y="1287925"/>
            <a:ext cx="7599750" cy="4016370"/>
          </a:xfrm>
        </p:spPr>
        <p:txBody>
          <a:bodyPr/>
          <a:lstStyle/>
          <a:p>
            <a:pPr marL="0" indent="0">
              <a:buNone/>
            </a:pPr>
            <a:endParaRPr lang="en-US" altLang="en-US" sz="1400" dirty="0">
              <a:ea typeface="ＭＳ Ｐゴシック" panose="020B0600070205080204" pitchFamily="34" charset="-128"/>
            </a:endParaRPr>
          </a:p>
          <a:p>
            <a:pPr marL="0" indent="0">
              <a:buNone/>
            </a:pPr>
            <a:r>
              <a:rPr lang="en-US" altLang="en-US" sz="1400" dirty="0">
                <a:ea typeface="ＭＳ Ｐゴシック" panose="020B0600070205080204" pitchFamily="34" charset="-128"/>
              </a:rPr>
              <a:t>Strategy may be formulated on a top down or a bottom up basis. There are multiple approaches to creating and implementing strategy.</a:t>
            </a:r>
          </a:p>
          <a:p>
            <a:pPr marL="0" indent="0">
              <a:buNone/>
            </a:pPr>
            <a:r>
              <a:rPr lang="en-US" altLang="en-US" sz="1400" dirty="0">
                <a:ea typeface="ＭＳ Ｐゴシック" panose="020B0600070205080204" pitchFamily="34" charset="-128"/>
              </a:rPr>
              <a:t>	Top Down Traditional (clear enough future)</a:t>
            </a:r>
          </a:p>
          <a:p>
            <a:pPr marL="0" indent="0">
              <a:buNone/>
            </a:pPr>
            <a:r>
              <a:rPr lang="en-US" altLang="en-US" sz="1400" dirty="0">
                <a:ea typeface="ＭＳ Ｐゴシック" panose="020B0600070205080204" pitchFamily="34" charset="-128"/>
              </a:rPr>
              <a:t>	Scenario Planning (2 to 6 or more plausible futures)</a:t>
            </a:r>
          </a:p>
          <a:p>
            <a:pPr marL="0" indent="0">
              <a:buNone/>
            </a:pPr>
            <a:r>
              <a:rPr lang="en-US" altLang="en-US" sz="1400" dirty="0">
                <a:ea typeface="ＭＳ Ｐゴシック" panose="020B0600070205080204" pitchFamily="34" charset="-128"/>
              </a:rPr>
              <a:t>	Strategy as Planned Emergence (both top-down and bottom up)</a:t>
            </a:r>
          </a:p>
          <a:p>
            <a:pPr marL="0" indent="0">
              <a:buNone/>
            </a:pPr>
            <a:endParaRPr lang="en-US" altLang="en-US" sz="1400" dirty="0">
              <a:ea typeface="ＭＳ Ｐゴシック" panose="020B0600070205080204" pitchFamily="34" charset="-128"/>
            </a:endParaRPr>
          </a:p>
          <a:p>
            <a:pPr marL="0" indent="0">
              <a:buNone/>
            </a:pPr>
            <a:r>
              <a:rPr lang="en-US" altLang="en-US" sz="1400" dirty="0">
                <a:ea typeface="ＭＳ Ｐゴシック" panose="020B0600070205080204" pitchFamily="34" charset="-128"/>
              </a:rPr>
              <a:t>Each of  these approaches to developing strategy are different responses to the degree of risk in the environment AND all are based on a foundation of analysis.  External Analysis focuses markets, industry, and the global environment - eventually identifying opportunities and threats that primarily impacts product/services offerings and markets. Internal Analysis focuses on strengths and weaknesses mainly related to the firms resources and capabilities.</a:t>
            </a:r>
          </a:p>
          <a:p>
            <a:pPr marL="0" indent="0">
              <a:buNone/>
            </a:pPr>
            <a:endParaRPr lang="en-US" altLang="en-US" sz="1400" dirty="0">
              <a:ea typeface="ＭＳ Ｐゴシック" panose="020B0600070205080204" pitchFamily="34" charset="-128"/>
            </a:endParaRPr>
          </a:p>
          <a:p>
            <a:pPr marL="0" indent="0">
              <a:buNone/>
            </a:pPr>
            <a:endParaRPr lang="en-US" altLang="en-US" sz="1400" dirty="0">
              <a:ea typeface="ＭＳ Ｐゴシック" panose="020B0600070205080204" pitchFamily="34" charset="-128"/>
            </a:endParaRPr>
          </a:p>
          <a:p>
            <a:pPr marL="0" indent="0">
              <a:buNone/>
            </a:pPr>
            <a:endParaRPr lang="en-US" altLang="en-US" sz="1400" dirty="0">
              <a:ea typeface="ＭＳ Ｐゴシック" panose="020B0600070205080204" pitchFamily="34" charset="-128"/>
            </a:endParaRPr>
          </a:p>
          <a:p>
            <a:pPr marL="0" indent="0">
              <a:buNone/>
            </a:pPr>
            <a:endParaRPr lang="en-US" altLang="en-US" dirty="0">
              <a:ea typeface="ＭＳ Ｐゴシック" panose="020B0600070205080204" pitchFamily="34" charset="-128"/>
            </a:endParaRPr>
          </a:p>
        </p:txBody>
      </p:sp>
      <p:sp>
        <p:nvSpPr>
          <p:cNvPr id="4" name="Rectangle 3">
            <a:extLst>
              <a:ext uri="{FF2B5EF4-FFF2-40B4-BE49-F238E27FC236}">
                <a16:creationId xmlns:a16="http://schemas.microsoft.com/office/drawing/2014/main" id="{10523E0E-5080-4C4B-AF6B-D679798FE32A}"/>
              </a:ext>
            </a:extLst>
          </p:cNvPr>
          <p:cNvSpPr/>
          <p:nvPr/>
        </p:nvSpPr>
        <p:spPr>
          <a:xfrm>
            <a:off x="126999" y="0"/>
            <a:ext cx="7085651" cy="1015663"/>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#10</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Business Strategy -- Important Concepts</a:t>
            </a:r>
            <a:endParaRPr lang="en-US" dirty="0"/>
          </a:p>
        </p:txBody>
      </p:sp>
    </p:spTree>
    <p:extLst>
      <p:ext uri="{BB962C8B-B14F-4D97-AF65-F5344CB8AC3E}">
        <p14:creationId xmlns:p14="http://schemas.microsoft.com/office/powerpoint/2010/main" val="3409686694"/>
      </p:ext>
    </p:extLst>
  </p:cSld>
  <p:clrMapOvr>
    <a:masterClrMapping/>
  </p:clrMapOvr>
  <p:transition>
    <p:check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2BFE426-29E0-DE46-9D3E-9908E161D579}"/>
              </a:ext>
            </a:extLst>
          </p:cNvPr>
          <p:cNvSpPr/>
          <p:nvPr/>
        </p:nvSpPr>
        <p:spPr bwMode="auto">
          <a:xfrm>
            <a:off x="0" y="1546789"/>
            <a:ext cx="9144000" cy="4168211"/>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pic>
        <p:nvPicPr>
          <p:cNvPr id="6145" name="Picture 2">
            <a:extLst>
              <a:ext uri="{FF2B5EF4-FFF2-40B4-BE49-F238E27FC236}">
                <a16:creationId xmlns:a16="http://schemas.microsoft.com/office/drawing/2014/main" id="{330C08FF-1689-6344-9D4E-D1283F4C2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095500"/>
            <a:ext cx="7620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1">
            <a:extLst>
              <a:ext uri="{FF2B5EF4-FFF2-40B4-BE49-F238E27FC236}">
                <a16:creationId xmlns:a16="http://schemas.microsoft.com/office/drawing/2014/main" id="{BEAE6CC9-4FA6-7A40-9E89-ECF3537949F4}"/>
              </a:ext>
            </a:extLst>
          </p:cNvPr>
          <p:cNvGrpSpPr>
            <a:grpSpLocks/>
          </p:cNvGrpSpPr>
          <p:nvPr/>
        </p:nvGrpSpPr>
        <p:grpSpPr bwMode="auto">
          <a:xfrm>
            <a:off x="5016500" y="1663700"/>
            <a:ext cx="2536825" cy="1384300"/>
            <a:chOff x="3216" y="1257"/>
            <a:chExt cx="1918" cy="1047"/>
          </a:xfrm>
        </p:grpSpPr>
        <p:sp>
          <p:nvSpPr>
            <p:cNvPr id="33805" name="Line 9">
              <a:extLst>
                <a:ext uri="{FF2B5EF4-FFF2-40B4-BE49-F238E27FC236}">
                  <a16:creationId xmlns:a16="http://schemas.microsoft.com/office/drawing/2014/main" id="{63C40C22-1B4E-484B-B4F3-3C2976D57E2A}"/>
                </a:ext>
              </a:extLst>
            </p:cNvPr>
            <p:cNvSpPr>
              <a:spLocks noChangeShapeType="1"/>
            </p:cNvSpPr>
            <p:nvPr/>
          </p:nvSpPr>
          <p:spPr bwMode="auto">
            <a:xfrm flipH="1">
              <a:off x="3216" y="1488"/>
              <a:ext cx="720"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US" sz="1667" dirty="0">
                <a:ea typeface="MS PGothic" panose="020B0600070205080204" pitchFamily="34" charset="-128"/>
              </a:endParaRPr>
            </a:p>
          </p:txBody>
        </p:sp>
        <p:sp>
          <p:nvSpPr>
            <p:cNvPr id="33806" name="Text Box 10">
              <a:extLst>
                <a:ext uri="{FF2B5EF4-FFF2-40B4-BE49-F238E27FC236}">
                  <a16:creationId xmlns:a16="http://schemas.microsoft.com/office/drawing/2014/main" id="{DE526BA1-A59B-2442-ADF0-D6AE25F75405}"/>
                </a:ext>
              </a:extLst>
            </p:cNvPr>
            <p:cNvSpPr txBox="1">
              <a:spLocks noChangeArrowheads="1"/>
            </p:cNvSpPr>
            <p:nvPr/>
          </p:nvSpPr>
          <p:spPr bwMode="auto">
            <a:xfrm>
              <a:off x="3975" y="1257"/>
              <a:ext cx="1159"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defRPr/>
              </a:pPr>
              <a:r>
                <a:rPr lang="ja-JP" altLang="en-US" sz="1667"/>
                <a:t>“</a:t>
              </a:r>
              <a:r>
                <a:rPr lang="en-US" altLang="ja-JP" dirty="0">
                  <a:solidFill>
                    <a:srgbClr val="800000"/>
                  </a:solidFill>
                </a:rPr>
                <a:t>F</a:t>
              </a:r>
              <a:r>
                <a:rPr lang="en-US" altLang="ja-JP" sz="1667" dirty="0"/>
                <a:t>ormulation</a:t>
              </a:r>
              <a:r>
                <a:rPr lang="ja-JP" altLang="en-US" sz="1667"/>
                <a:t>”</a:t>
              </a:r>
              <a:r>
                <a:rPr lang="en-US" altLang="ja-JP" sz="1667" dirty="0"/>
                <a:t> </a:t>
              </a:r>
              <a:endParaRPr lang="en-US" altLang="en-US" sz="1667" dirty="0"/>
            </a:p>
          </p:txBody>
        </p:sp>
      </p:grpSp>
      <p:sp>
        <p:nvSpPr>
          <p:cNvPr id="33797" name="Rectangle 4">
            <a:extLst>
              <a:ext uri="{FF2B5EF4-FFF2-40B4-BE49-F238E27FC236}">
                <a16:creationId xmlns:a16="http://schemas.microsoft.com/office/drawing/2014/main" id="{3AC87BCF-480B-F144-8B91-80B9D38CC7E1}"/>
              </a:ext>
            </a:extLst>
          </p:cNvPr>
          <p:cNvSpPr>
            <a:spLocks noChangeArrowheads="1"/>
          </p:cNvSpPr>
          <p:nvPr/>
        </p:nvSpPr>
        <p:spPr bwMode="auto">
          <a:xfrm>
            <a:off x="825500" y="2095500"/>
            <a:ext cx="3683000" cy="254000"/>
          </a:xfrm>
          <a:prstGeom prst="rect">
            <a:avLst/>
          </a:prstGeom>
          <a:solidFill>
            <a:schemeClr val="bg1"/>
          </a:solidFill>
          <a:ln w="9525">
            <a:solidFill>
              <a:schemeClr val="bg1"/>
            </a:solidFill>
            <a:round/>
            <a:headEnd/>
            <a:tailEnd/>
          </a:ln>
        </p:spPr>
        <p:txBody>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defRPr/>
            </a:pPr>
            <a:endParaRPr lang="en-US" altLang="en-US" sz="1667" dirty="0"/>
          </a:p>
        </p:txBody>
      </p:sp>
      <p:grpSp>
        <p:nvGrpSpPr>
          <p:cNvPr id="2" name="Group 8">
            <a:extLst>
              <a:ext uri="{FF2B5EF4-FFF2-40B4-BE49-F238E27FC236}">
                <a16:creationId xmlns:a16="http://schemas.microsoft.com/office/drawing/2014/main" id="{DC0FA167-B2D1-654D-919C-134A35622D61}"/>
              </a:ext>
            </a:extLst>
          </p:cNvPr>
          <p:cNvGrpSpPr>
            <a:grpSpLocks/>
          </p:cNvGrpSpPr>
          <p:nvPr/>
        </p:nvGrpSpPr>
        <p:grpSpPr bwMode="auto">
          <a:xfrm>
            <a:off x="952500" y="1778000"/>
            <a:ext cx="3619500" cy="3492500"/>
            <a:chOff x="144" y="1344"/>
            <a:chExt cx="2736" cy="2640"/>
          </a:xfrm>
        </p:grpSpPr>
        <p:sp>
          <p:nvSpPr>
            <p:cNvPr id="33803" name="Rectangle 6">
              <a:extLst>
                <a:ext uri="{FF2B5EF4-FFF2-40B4-BE49-F238E27FC236}">
                  <a16:creationId xmlns:a16="http://schemas.microsoft.com/office/drawing/2014/main" id="{660018D9-685F-C54E-B767-D3D7ED2B5C22}"/>
                </a:ext>
              </a:extLst>
            </p:cNvPr>
            <p:cNvSpPr>
              <a:spLocks noChangeArrowheads="1"/>
            </p:cNvSpPr>
            <p:nvPr/>
          </p:nvSpPr>
          <p:spPr bwMode="auto">
            <a:xfrm>
              <a:off x="144" y="1344"/>
              <a:ext cx="2736" cy="264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defRPr/>
              </a:pPr>
              <a:endParaRPr lang="en-US" altLang="en-US" sz="1667" dirty="0"/>
            </a:p>
          </p:txBody>
        </p:sp>
        <p:sp>
          <p:nvSpPr>
            <p:cNvPr id="33804" name="Text Box 7">
              <a:extLst>
                <a:ext uri="{FF2B5EF4-FFF2-40B4-BE49-F238E27FC236}">
                  <a16:creationId xmlns:a16="http://schemas.microsoft.com/office/drawing/2014/main" id="{0E599F89-1226-B64E-B83F-1C59A29AFF20}"/>
                </a:ext>
              </a:extLst>
            </p:cNvPr>
            <p:cNvSpPr txBox="1">
              <a:spLocks noChangeArrowheads="1"/>
            </p:cNvSpPr>
            <p:nvPr/>
          </p:nvSpPr>
          <p:spPr bwMode="auto">
            <a:xfrm>
              <a:off x="1622" y="3658"/>
              <a:ext cx="89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defRPr/>
              </a:pPr>
              <a:r>
                <a:rPr lang="ja-JP" altLang="en-US" sz="1667"/>
                <a:t>“</a:t>
              </a:r>
              <a:r>
                <a:rPr lang="en-US" altLang="ja-JP" dirty="0">
                  <a:solidFill>
                    <a:srgbClr val="800000"/>
                  </a:solidFill>
                </a:rPr>
                <a:t>A</a:t>
              </a:r>
              <a:r>
                <a:rPr lang="en-US" altLang="ja-JP" sz="1667" dirty="0"/>
                <a:t>nalysis</a:t>
              </a:r>
              <a:r>
                <a:rPr lang="ja-JP" altLang="en-US" sz="1667"/>
                <a:t>”</a:t>
              </a:r>
              <a:endParaRPr lang="en-US" altLang="en-US" sz="1667" dirty="0"/>
            </a:p>
          </p:txBody>
        </p:sp>
      </p:grpSp>
      <p:grpSp>
        <p:nvGrpSpPr>
          <p:cNvPr id="6" name="Group 5">
            <a:extLst>
              <a:ext uri="{FF2B5EF4-FFF2-40B4-BE49-F238E27FC236}">
                <a16:creationId xmlns:a16="http://schemas.microsoft.com/office/drawing/2014/main" id="{EF881F9C-5E28-E449-8865-931F805D5EC1}"/>
              </a:ext>
            </a:extLst>
          </p:cNvPr>
          <p:cNvGrpSpPr>
            <a:grpSpLocks/>
          </p:cNvGrpSpPr>
          <p:nvPr/>
        </p:nvGrpSpPr>
        <p:grpSpPr bwMode="auto">
          <a:xfrm>
            <a:off x="5715000" y="2921000"/>
            <a:ext cx="2286000" cy="2241550"/>
            <a:chOff x="5943600" y="3505200"/>
            <a:chExt cx="2743200" cy="2689869"/>
          </a:xfrm>
        </p:grpSpPr>
        <p:sp>
          <p:nvSpPr>
            <p:cNvPr id="33800" name="Line 12">
              <a:extLst>
                <a:ext uri="{FF2B5EF4-FFF2-40B4-BE49-F238E27FC236}">
                  <a16:creationId xmlns:a16="http://schemas.microsoft.com/office/drawing/2014/main" id="{9C090A91-3A20-D84C-AD83-2A0564BE5424}"/>
                </a:ext>
              </a:extLst>
            </p:cNvPr>
            <p:cNvSpPr>
              <a:spLocks noChangeShapeType="1"/>
            </p:cNvSpPr>
            <p:nvPr/>
          </p:nvSpPr>
          <p:spPr bwMode="auto">
            <a:xfrm rot="10800000">
              <a:off x="7162800" y="4724404"/>
              <a:ext cx="0" cy="9906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US" sz="1667" dirty="0">
                <a:ea typeface="MS PGothic" panose="020B0600070205080204" pitchFamily="34" charset="-128"/>
              </a:endParaRPr>
            </a:p>
          </p:txBody>
        </p:sp>
        <p:sp>
          <p:nvSpPr>
            <p:cNvPr id="33801" name="Text Box 13">
              <a:extLst>
                <a:ext uri="{FF2B5EF4-FFF2-40B4-BE49-F238E27FC236}">
                  <a16:creationId xmlns:a16="http://schemas.microsoft.com/office/drawing/2014/main" id="{26656B8C-E5AA-D046-9EEB-69A21E475763}"/>
                </a:ext>
              </a:extLst>
            </p:cNvPr>
            <p:cNvSpPr txBox="1">
              <a:spLocks noChangeArrowheads="1"/>
            </p:cNvSpPr>
            <p:nvPr/>
          </p:nvSpPr>
          <p:spPr bwMode="auto">
            <a:xfrm>
              <a:off x="6248400" y="5715007"/>
              <a:ext cx="2106930" cy="48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defRPr/>
              </a:pPr>
              <a:r>
                <a:rPr lang="ja-JP" altLang="en-US" sz="1667"/>
                <a:t>“</a:t>
              </a:r>
              <a:r>
                <a:rPr lang="en-US" altLang="ja-JP" dirty="0">
                  <a:solidFill>
                    <a:srgbClr val="800000"/>
                  </a:solidFill>
                </a:rPr>
                <a:t>I</a:t>
              </a:r>
              <a:r>
                <a:rPr lang="en-US" altLang="ja-JP" sz="1667" dirty="0"/>
                <a:t>mplementation”</a:t>
              </a:r>
              <a:endParaRPr lang="en-US" altLang="en-US" sz="1667" dirty="0"/>
            </a:p>
          </p:txBody>
        </p:sp>
        <p:sp>
          <p:nvSpPr>
            <p:cNvPr id="33802" name="Rectangle 4">
              <a:extLst>
                <a:ext uri="{FF2B5EF4-FFF2-40B4-BE49-F238E27FC236}">
                  <a16:creationId xmlns:a16="http://schemas.microsoft.com/office/drawing/2014/main" id="{F776D461-4F55-C942-B9BB-DA629AB7883F}"/>
                </a:ext>
              </a:extLst>
            </p:cNvPr>
            <p:cNvSpPr>
              <a:spLocks noChangeArrowheads="1"/>
            </p:cNvSpPr>
            <p:nvPr/>
          </p:nvSpPr>
          <p:spPr bwMode="auto">
            <a:xfrm>
              <a:off x="5943600" y="3505200"/>
              <a:ext cx="2743200" cy="1219204"/>
            </a:xfrm>
            <a:prstGeom prst="rect">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SzPct val="50000"/>
                <a:buChar char="•"/>
                <a:defRPr>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SzPct val="50000"/>
                <a:buChar char="–"/>
                <a:defRPr sz="16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SzPct val="50000"/>
                <a:buChar char="–"/>
                <a:defRPr sz="16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defRPr/>
              </a:pPr>
              <a:endParaRPr lang="en-US" altLang="en-US" sz="1667" dirty="0"/>
            </a:p>
          </p:txBody>
        </p:sp>
      </p:grpSp>
      <p:sp>
        <p:nvSpPr>
          <p:cNvPr id="8" name="Rectangle 7">
            <a:extLst>
              <a:ext uri="{FF2B5EF4-FFF2-40B4-BE49-F238E27FC236}">
                <a16:creationId xmlns:a16="http://schemas.microsoft.com/office/drawing/2014/main" id="{1314D9C0-B7AE-D54B-94C1-C83EE763B13B}"/>
              </a:ext>
            </a:extLst>
          </p:cNvPr>
          <p:cNvSpPr/>
          <p:nvPr/>
        </p:nvSpPr>
        <p:spPr>
          <a:xfrm>
            <a:off x="217918" y="184487"/>
            <a:ext cx="6857999" cy="1015663"/>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#10</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Business Strategy Methodologies</a:t>
            </a:r>
            <a:endParaRPr lang="en-US" dirty="0"/>
          </a:p>
        </p:txBody>
      </p:sp>
    </p:spTree>
    <p:extLst>
      <p:ext uri="{BB962C8B-B14F-4D97-AF65-F5344CB8AC3E}">
        <p14:creationId xmlns:p14="http://schemas.microsoft.com/office/powerpoint/2010/main" val="2851475540"/>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7A30F4-13A4-6843-A4DB-4D677A0B921E}"/>
              </a:ext>
            </a:extLst>
          </p:cNvPr>
          <p:cNvSpPr/>
          <p:nvPr/>
        </p:nvSpPr>
        <p:spPr bwMode="auto">
          <a:xfrm>
            <a:off x="0" y="2691200"/>
            <a:ext cx="9144000" cy="1870745"/>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sp>
        <p:nvSpPr>
          <p:cNvPr id="9" name="Rectangle 8">
            <a:extLst>
              <a:ext uri="{FF2B5EF4-FFF2-40B4-BE49-F238E27FC236}">
                <a16:creationId xmlns:a16="http://schemas.microsoft.com/office/drawing/2014/main" id="{03754CBC-2D9D-8E42-BB2B-118805229B71}"/>
              </a:ext>
            </a:extLst>
          </p:cNvPr>
          <p:cNvSpPr/>
          <p:nvPr/>
        </p:nvSpPr>
        <p:spPr bwMode="auto">
          <a:xfrm>
            <a:off x="4605556" y="2483141"/>
            <a:ext cx="4538444" cy="3231859"/>
          </a:xfrm>
          <a:prstGeom prst="rect">
            <a:avLst/>
          </a:prstGeom>
          <a:solidFill>
            <a:srgbClr val="0033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sp>
        <p:nvSpPr>
          <p:cNvPr id="8" name="Rectangle 7">
            <a:extLst>
              <a:ext uri="{FF2B5EF4-FFF2-40B4-BE49-F238E27FC236}">
                <a16:creationId xmlns:a16="http://schemas.microsoft.com/office/drawing/2014/main" id="{51A8734D-2FBE-5C4B-8108-DFF09DE3760D}"/>
              </a:ext>
            </a:extLst>
          </p:cNvPr>
          <p:cNvSpPr/>
          <p:nvPr/>
        </p:nvSpPr>
        <p:spPr bwMode="auto">
          <a:xfrm>
            <a:off x="-14680" y="1317484"/>
            <a:ext cx="5360565" cy="293002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pic>
        <p:nvPicPr>
          <p:cNvPr id="5" name="Picture 4">
            <a:extLst>
              <a:ext uri="{FF2B5EF4-FFF2-40B4-BE49-F238E27FC236}">
                <a16:creationId xmlns:a16="http://schemas.microsoft.com/office/drawing/2014/main" id="{9200CD26-2224-E445-8001-7C0222A03B0B}"/>
              </a:ext>
            </a:extLst>
          </p:cNvPr>
          <p:cNvPicPr>
            <a:picLocks noChangeAspect="1"/>
          </p:cNvPicPr>
          <p:nvPr/>
        </p:nvPicPr>
        <p:blipFill>
          <a:blip r:embed="rId2"/>
          <a:stretch>
            <a:fillRect/>
          </a:stretch>
        </p:blipFill>
        <p:spPr>
          <a:xfrm>
            <a:off x="4882393" y="3066286"/>
            <a:ext cx="4001547" cy="2464953"/>
          </a:xfrm>
          <a:prstGeom prst="rect">
            <a:avLst/>
          </a:prstGeom>
        </p:spPr>
      </p:pic>
      <p:pic>
        <p:nvPicPr>
          <p:cNvPr id="7" name="Picture 6">
            <a:extLst>
              <a:ext uri="{FF2B5EF4-FFF2-40B4-BE49-F238E27FC236}">
                <a16:creationId xmlns:a16="http://schemas.microsoft.com/office/drawing/2014/main" id="{2F32F6DB-02FA-5349-A9FA-AF352FEDB3B2}"/>
              </a:ext>
            </a:extLst>
          </p:cNvPr>
          <p:cNvPicPr>
            <a:picLocks noChangeAspect="1"/>
          </p:cNvPicPr>
          <p:nvPr/>
        </p:nvPicPr>
        <p:blipFill>
          <a:blip r:embed="rId3"/>
          <a:stretch>
            <a:fillRect/>
          </a:stretch>
        </p:blipFill>
        <p:spPr>
          <a:xfrm>
            <a:off x="154209" y="1467697"/>
            <a:ext cx="4640469" cy="2629599"/>
          </a:xfrm>
          <a:prstGeom prst="rect">
            <a:avLst/>
          </a:prstGeom>
        </p:spPr>
      </p:pic>
      <p:sp>
        <p:nvSpPr>
          <p:cNvPr id="10" name="Rectangle 9">
            <a:extLst>
              <a:ext uri="{FF2B5EF4-FFF2-40B4-BE49-F238E27FC236}">
                <a16:creationId xmlns:a16="http://schemas.microsoft.com/office/drawing/2014/main" id="{1D6F3275-04AF-3C48-8050-5E82948AC3A3}"/>
              </a:ext>
            </a:extLst>
          </p:cNvPr>
          <p:cNvSpPr/>
          <p:nvPr/>
        </p:nvSpPr>
        <p:spPr bwMode="auto">
          <a:xfrm>
            <a:off x="8095376" y="4840448"/>
            <a:ext cx="788564" cy="69079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sp>
        <p:nvSpPr>
          <p:cNvPr id="12" name="Rectangle 11">
            <a:extLst>
              <a:ext uri="{FF2B5EF4-FFF2-40B4-BE49-F238E27FC236}">
                <a16:creationId xmlns:a16="http://schemas.microsoft.com/office/drawing/2014/main" id="{82A27123-1717-3346-A4A3-FC2D6641FB5E}"/>
              </a:ext>
            </a:extLst>
          </p:cNvPr>
          <p:cNvSpPr/>
          <p:nvPr/>
        </p:nvSpPr>
        <p:spPr>
          <a:xfrm>
            <a:off x="217918" y="184487"/>
            <a:ext cx="7650955" cy="1015663"/>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#10</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Business Strategy Alternate Approaches</a:t>
            </a:r>
            <a:endParaRPr lang="en-US" dirty="0"/>
          </a:p>
        </p:txBody>
      </p:sp>
    </p:spTree>
    <p:extLst>
      <p:ext uri="{BB962C8B-B14F-4D97-AF65-F5344CB8AC3E}">
        <p14:creationId xmlns:p14="http://schemas.microsoft.com/office/powerpoint/2010/main" val="1646838470"/>
      </p:ext>
    </p:extLst>
  </p:cSld>
  <p:clrMapOvr>
    <a:masterClrMapping/>
  </p:clrMapOvr>
  <p:transition>
    <p:check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FE9388-3C4A-A74B-AC64-F160157C562F}"/>
              </a:ext>
            </a:extLst>
          </p:cNvPr>
          <p:cNvPicPr>
            <a:picLocks noChangeAspect="1"/>
          </p:cNvPicPr>
          <p:nvPr/>
        </p:nvPicPr>
        <p:blipFill>
          <a:blip r:embed="rId2"/>
          <a:stretch>
            <a:fillRect/>
          </a:stretch>
        </p:blipFill>
        <p:spPr>
          <a:xfrm>
            <a:off x="0" y="963486"/>
            <a:ext cx="9144000" cy="4677261"/>
          </a:xfrm>
          <a:prstGeom prst="rect">
            <a:avLst/>
          </a:prstGeom>
        </p:spPr>
      </p:pic>
      <p:sp>
        <p:nvSpPr>
          <p:cNvPr id="6" name="Rectangle 5">
            <a:extLst>
              <a:ext uri="{FF2B5EF4-FFF2-40B4-BE49-F238E27FC236}">
                <a16:creationId xmlns:a16="http://schemas.microsoft.com/office/drawing/2014/main" id="{476C5B38-BFC4-8B41-8C3A-DEC41EDD35DF}"/>
              </a:ext>
            </a:extLst>
          </p:cNvPr>
          <p:cNvSpPr/>
          <p:nvPr/>
        </p:nvSpPr>
        <p:spPr>
          <a:xfrm>
            <a:off x="222307" y="0"/>
            <a:ext cx="6086213" cy="707886"/>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#10</a:t>
            </a:r>
            <a:endParaRPr lang="en-US" dirty="0"/>
          </a:p>
        </p:txBody>
      </p:sp>
    </p:spTree>
    <p:extLst>
      <p:ext uri="{BB962C8B-B14F-4D97-AF65-F5344CB8AC3E}">
        <p14:creationId xmlns:p14="http://schemas.microsoft.com/office/powerpoint/2010/main" val="1072601255"/>
      </p:ext>
    </p:extLst>
  </p:cSld>
  <p:clrMapOvr>
    <a:masterClrMapping/>
  </p:clrMapOvr>
  <p:transition>
    <p:check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7868" y="1358138"/>
            <a:ext cx="7340345" cy="2140071"/>
          </a:xfrm>
        </p:spPr>
        <p:txBody>
          <a:bodyPr/>
          <a:lstStyle/>
          <a:p>
            <a:pPr marL="0" indent="0">
              <a:buNone/>
            </a:pPr>
            <a:endParaRPr lang="en-US" sz="2000" dirty="0"/>
          </a:p>
          <a:p>
            <a:pPr marL="0" indent="0">
              <a:buNone/>
            </a:pPr>
            <a:r>
              <a:rPr lang="en-US" sz="2000" dirty="0"/>
              <a:t>Homework Assignment #4 Review</a:t>
            </a:r>
          </a:p>
          <a:p>
            <a:pPr marL="0" indent="0">
              <a:buNone/>
            </a:pPr>
            <a:r>
              <a:rPr lang="en-US" sz="2000" dirty="0"/>
              <a:t>General Discussion</a:t>
            </a:r>
          </a:p>
          <a:p>
            <a:pPr marL="457200" lvl="1" indent="0">
              <a:buNone/>
            </a:pPr>
            <a:r>
              <a:rPr lang="en-US" sz="2000" dirty="0"/>
              <a:t>	Introduction to Strategy</a:t>
            </a:r>
          </a:p>
          <a:p>
            <a:pPr marL="457200" lvl="1" indent="0">
              <a:buNone/>
            </a:pPr>
            <a:r>
              <a:rPr lang="en-US" sz="2000" dirty="0"/>
              <a:t>	The Strategic Management Process</a:t>
            </a:r>
          </a:p>
          <a:p>
            <a:pPr marL="457200" lvl="1" indent="0">
              <a:buNone/>
            </a:pPr>
            <a:r>
              <a:rPr lang="en-US" sz="2000" dirty="0"/>
              <a:t>	</a:t>
            </a:r>
          </a:p>
          <a:p>
            <a:pPr marL="457200" lvl="1" indent="0">
              <a:buNone/>
            </a:pPr>
            <a:r>
              <a:rPr lang="en-US" sz="2000" dirty="0"/>
              <a:t>	</a:t>
            </a:r>
          </a:p>
        </p:txBody>
      </p:sp>
      <p:sp>
        <p:nvSpPr>
          <p:cNvPr id="6" name="Rectangle 5">
            <a:extLst>
              <a:ext uri="{FF2B5EF4-FFF2-40B4-BE49-F238E27FC236}">
                <a16:creationId xmlns:a16="http://schemas.microsoft.com/office/drawing/2014/main" id="{C35752E4-B2CC-B748-85D9-D813968D9129}"/>
              </a:ext>
            </a:extLst>
          </p:cNvPr>
          <p:cNvSpPr/>
          <p:nvPr/>
        </p:nvSpPr>
        <p:spPr>
          <a:xfrm>
            <a:off x="397379" y="102061"/>
            <a:ext cx="5644498" cy="1015663"/>
          </a:xfrm>
          <a:prstGeom prst="rect">
            <a:avLst/>
          </a:prstGeom>
        </p:spPr>
        <p:txBody>
          <a:bodyPr wrap="square">
            <a:spAutoFit/>
          </a:bodyPr>
          <a:lstStyle/>
          <a:p>
            <a:r>
              <a:rPr lang="en-US" dirty="0">
                <a:latin typeface="Calibri" charset="0"/>
              </a:rPr>
              <a:t>MGT6754 Business Fundamentals for Analytics</a:t>
            </a:r>
            <a:br>
              <a:rPr lang="en-US" dirty="0">
                <a:latin typeface="Calibri" charset="0"/>
              </a:rPr>
            </a:br>
            <a:r>
              <a:rPr lang="en-US" dirty="0">
                <a:latin typeface="Calibri" charset="0"/>
              </a:rPr>
              <a:t>Video Conference Call #10</a:t>
            </a:r>
            <a:br>
              <a:rPr lang="en-US" dirty="0">
                <a:latin typeface="Calibri" charset="0"/>
              </a:rPr>
            </a:br>
            <a:r>
              <a:rPr lang="en-US" dirty="0">
                <a:latin typeface="Calibri" charset="0"/>
              </a:rPr>
              <a:t>Agenda</a:t>
            </a:r>
            <a:endParaRPr lang="en-US" dirty="0"/>
          </a:p>
        </p:txBody>
      </p:sp>
      <p:sp>
        <p:nvSpPr>
          <p:cNvPr id="4" name="Content Placeholder 2">
            <a:extLst>
              <a:ext uri="{FF2B5EF4-FFF2-40B4-BE49-F238E27FC236}">
                <a16:creationId xmlns:a16="http://schemas.microsoft.com/office/drawing/2014/main" id="{20511D7E-EAE7-2F4B-9B89-2CE5792D2500}"/>
              </a:ext>
            </a:extLst>
          </p:cNvPr>
          <p:cNvSpPr txBox="1">
            <a:spLocks/>
          </p:cNvSpPr>
          <p:nvPr/>
        </p:nvSpPr>
        <p:spPr bwMode="auto">
          <a:xfrm>
            <a:off x="527867" y="3096057"/>
            <a:ext cx="8616133" cy="2140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alibri"/>
                <a:ea typeface="MS PGothic" pitchFamily="34" charset="-128"/>
                <a:cs typeface="Calibri"/>
              </a:defRPr>
            </a:lvl1pPr>
            <a:lvl2pPr marL="742950" indent="-285750" algn="l" rtl="0" eaLnBrk="0" fontAlgn="base" hangingPunct="0">
              <a:spcBef>
                <a:spcPct val="20000"/>
              </a:spcBef>
              <a:spcAft>
                <a:spcPct val="0"/>
              </a:spcAft>
              <a:buSzPct val="50000"/>
              <a:buChar char="•"/>
              <a:defRPr sz="2400">
                <a:solidFill>
                  <a:schemeClr val="tx1"/>
                </a:solidFill>
                <a:latin typeface="Calibri"/>
                <a:ea typeface="MS PGothic" pitchFamily="34" charset="-128"/>
                <a:cs typeface="Calibri"/>
              </a:defRPr>
            </a:lvl2pPr>
            <a:lvl3pPr marL="9144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3pPr>
            <a:lvl4pPr marL="13716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4pPr>
            <a:lvl5pPr marL="18288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5pPr>
            <a:lvl6pPr marL="25146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6pPr>
            <a:lvl7pPr marL="29718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7pPr>
            <a:lvl8pPr marL="34290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8pPr>
            <a:lvl9pPr marL="38862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9pPr>
          </a:lstStyle>
          <a:p>
            <a:pPr marL="0" indent="0">
              <a:buFontTx/>
              <a:buNone/>
            </a:pPr>
            <a:endParaRPr lang="en-US" sz="2000" kern="0" dirty="0"/>
          </a:p>
          <a:p>
            <a:pPr marL="0" indent="0">
              <a:buFontTx/>
              <a:buNone/>
            </a:pPr>
            <a:r>
              <a:rPr lang="en-US" sz="2000" kern="0" dirty="0"/>
              <a:t>Next Videoconference Call – Thursday July 18: External and Internal Analysis</a:t>
            </a:r>
          </a:p>
          <a:p>
            <a:pPr marL="0" indent="0">
              <a:buFontTx/>
              <a:buNone/>
            </a:pPr>
            <a:endParaRPr lang="en-US" sz="2000" kern="0" dirty="0"/>
          </a:p>
        </p:txBody>
      </p:sp>
    </p:spTree>
    <p:extLst>
      <p:ext uri="{BB962C8B-B14F-4D97-AF65-F5344CB8AC3E}">
        <p14:creationId xmlns:p14="http://schemas.microsoft.com/office/powerpoint/2010/main" val="2114380728"/>
      </p:ext>
    </p:extLst>
  </p:cSld>
  <p:clrMapOvr>
    <a:masterClrMapping/>
  </p:clrMapOvr>
  <p:transition>
    <p:check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0EE863-A0B9-0A4C-A334-B296B26D9F43}"/>
              </a:ext>
            </a:extLst>
          </p:cNvPr>
          <p:cNvSpPr/>
          <p:nvPr/>
        </p:nvSpPr>
        <p:spPr bwMode="auto">
          <a:xfrm>
            <a:off x="0" y="2042444"/>
            <a:ext cx="9144000" cy="2730891"/>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2" name="Rectangle 11">
            <a:extLst>
              <a:ext uri="{FF2B5EF4-FFF2-40B4-BE49-F238E27FC236}">
                <a16:creationId xmlns:a16="http://schemas.microsoft.com/office/drawing/2014/main" id="{B1FB2B18-52FF-F54A-9285-0AA7C4E7C283}"/>
              </a:ext>
            </a:extLst>
          </p:cNvPr>
          <p:cNvSpPr/>
          <p:nvPr/>
        </p:nvSpPr>
        <p:spPr bwMode="auto">
          <a:xfrm>
            <a:off x="785074" y="2036940"/>
            <a:ext cx="2260078" cy="2741898"/>
          </a:xfrm>
          <a:prstGeom prst="rect">
            <a:avLst/>
          </a:prstGeom>
          <a:solidFill>
            <a:srgbClr val="FFC000"/>
          </a:solidFill>
          <a:ln w="9525"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endParaRPr lang="en-US" sz="1800" dirty="0">
              <a:latin typeface="Times New Roman" pitchFamily="-108" charset="0"/>
            </a:endParaRPr>
          </a:p>
        </p:txBody>
      </p:sp>
      <p:sp>
        <p:nvSpPr>
          <p:cNvPr id="10" name="TextBox 9">
            <a:extLst>
              <a:ext uri="{FF2B5EF4-FFF2-40B4-BE49-F238E27FC236}">
                <a16:creationId xmlns:a16="http://schemas.microsoft.com/office/drawing/2014/main" id="{AA683AAF-F374-4649-800E-76922D99031B}"/>
              </a:ext>
            </a:extLst>
          </p:cNvPr>
          <p:cNvSpPr txBox="1"/>
          <p:nvPr/>
        </p:nvSpPr>
        <p:spPr>
          <a:xfrm>
            <a:off x="989838" y="2156777"/>
            <a:ext cx="2546024" cy="2502223"/>
          </a:xfrm>
          <a:prstGeom prst="rect">
            <a:avLst/>
          </a:prstGeom>
          <a:noFill/>
        </p:spPr>
        <p:txBody>
          <a:bodyPr wrap="square" rtlCol="0">
            <a:spAutoFit/>
          </a:bodyPr>
          <a:lstStyle/>
          <a:p>
            <a:r>
              <a:rPr lang="en-US" sz="1600" dirty="0"/>
              <a:t>Question 	%correct</a:t>
            </a:r>
          </a:p>
          <a:p>
            <a:endParaRPr lang="en-US" sz="1600" dirty="0"/>
          </a:p>
          <a:p>
            <a:r>
              <a:rPr lang="en-US" sz="1600" dirty="0"/>
              <a:t>1	86</a:t>
            </a:r>
          </a:p>
          <a:p>
            <a:r>
              <a:rPr lang="en-US" sz="1600" dirty="0"/>
              <a:t>2	95</a:t>
            </a:r>
          </a:p>
          <a:p>
            <a:r>
              <a:rPr lang="en-US" sz="1600" dirty="0"/>
              <a:t>3	73</a:t>
            </a:r>
          </a:p>
          <a:p>
            <a:r>
              <a:rPr lang="en-US" sz="1600" dirty="0"/>
              <a:t>4	84</a:t>
            </a:r>
          </a:p>
          <a:p>
            <a:r>
              <a:rPr lang="en-US" sz="1600" dirty="0"/>
              <a:t>5	91</a:t>
            </a:r>
          </a:p>
          <a:p>
            <a:r>
              <a:rPr lang="en-US" sz="1600" dirty="0"/>
              <a:t>6	89</a:t>
            </a:r>
          </a:p>
          <a:p>
            <a:endParaRPr lang="en-US" sz="1600" dirty="0"/>
          </a:p>
          <a:p>
            <a:endParaRPr lang="en-US" sz="1260" dirty="0"/>
          </a:p>
        </p:txBody>
      </p:sp>
      <p:sp>
        <p:nvSpPr>
          <p:cNvPr id="19" name="Rectangle 18">
            <a:extLst>
              <a:ext uri="{FF2B5EF4-FFF2-40B4-BE49-F238E27FC236}">
                <a16:creationId xmlns:a16="http://schemas.microsoft.com/office/drawing/2014/main" id="{C2E1E51D-7ED4-094C-866C-36D82FCBB7EF}"/>
              </a:ext>
            </a:extLst>
          </p:cNvPr>
          <p:cNvSpPr/>
          <p:nvPr/>
        </p:nvSpPr>
        <p:spPr>
          <a:xfrm>
            <a:off x="222903" y="80847"/>
            <a:ext cx="5644498" cy="923330"/>
          </a:xfrm>
          <a:prstGeom prst="rect">
            <a:avLst/>
          </a:prstGeom>
        </p:spPr>
        <p:txBody>
          <a:bodyPr wrap="square">
            <a:spAutoFit/>
          </a:bodyPr>
          <a:lstStyle/>
          <a:p>
            <a:r>
              <a:rPr lang="en-US" altLang="en-US" sz="1800" kern="0" dirty="0">
                <a:latin typeface="Calibri" panose="020F0502020204030204" pitchFamily="34" charset="0"/>
                <a:cs typeface="Calibri" panose="020F0502020204030204" pitchFamily="34" charset="0"/>
              </a:rPr>
              <a:t>MGT8803 Business Fundamentals for Analytics</a:t>
            </a:r>
            <a:br>
              <a:rPr lang="en-US" altLang="en-US" sz="1800" kern="0" dirty="0">
                <a:latin typeface="Calibri" panose="020F0502020204030204" pitchFamily="34" charset="0"/>
                <a:cs typeface="Calibri" panose="020F0502020204030204" pitchFamily="34" charset="0"/>
              </a:rPr>
            </a:br>
            <a:r>
              <a:rPr lang="en-US" altLang="en-US" sz="1800" kern="0" dirty="0">
                <a:latin typeface="Calibri" panose="020F0502020204030204" pitchFamily="34" charset="0"/>
                <a:cs typeface="Calibri" panose="020F0502020204030204" pitchFamily="34" charset="0"/>
              </a:rPr>
              <a:t>Video Conference Call #10</a:t>
            </a:r>
            <a:br>
              <a:rPr lang="en-US" sz="1800" dirty="0">
                <a:latin typeface="Calibri" charset="0"/>
              </a:rPr>
            </a:br>
            <a:r>
              <a:rPr lang="en-US" sz="1800" dirty="0">
                <a:latin typeface="Calibri" charset="0"/>
              </a:rPr>
              <a:t>Homework#4 Entrepreneurial Finance</a:t>
            </a:r>
            <a:endParaRPr lang="en-US" sz="1800" dirty="0"/>
          </a:p>
        </p:txBody>
      </p:sp>
      <p:sp>
        <p:nvSpPr>
          <p:cNvPr id="2" name="TextBox 1">
            <a:extLst>
              <a:ext uri="{FF2B5EF4-FFF2-40B4-BE49-F238E27FC236}">
                <a16:creationId xmlns:a16="http://schemas.microsoft.com/office/drawing/2014/main" id="{64BDBE4D-128E-8B41-9D13-EC9701F33FBD}"/>
              </a:ext>
            </a:extLst>
          </p:cNvPr>
          <p:cNvSpPr txBox="1"/>
          <p:nvPr/>
        </p:nvSpPr>
        <p:spPr>
          <a:xfrm flipH="1">
            <a:off x="3325417" y="2297695"/>
            <a:ext cx="5652278" cy="2585323"/>
          </a:xfrm>
          <a:prstGeom prst="rect">
            <a:avLst/>
          </a:prstGeom>
          <a:noFill/>
        </p:spPr>
        <p:txBody>
          <a:bodyPr wrap="square" rtlCol="0">
            <a:spAutoFit/>
          </a:bodyPr>
          <a:lstStyle/>
          <a:p>
            <a:r>
              <a:rPr lang="en-US" sz="1800" dirty="0"/>
              <a:t>Average Grade = 86%</a:t>
            </a:r>
          </a:p>
          <a:p>
            <a:r>
              <a:rPr lang="en-US" sz="1800" dirty="0"/>
              <a:t>Average Grade (All </a:t>
            </a:r>
            <a:r>
              <a:rPr lang="en-US" sz="1800" dirty="0" err="1"/>
              <a:t>Homeworks</a:t>
            </a:r>
            <a:r>
              <a:rPr lang="en-US" sz="1800" dirty="0"/>
              <a:t>) = 89.55</a:t>
            </a:r>
          </a:p>
          <a:p>
            <a:r>
              <a:rPr lang="en-US" sz="1800" dirty="0"/>
              <a:t>Average Course Grade = 51.90 (86.5%) – 28 students have an average &gt; 100%</a:t>
            </a:r>
          </a:p>
          <a:p>
            <a:r>
              <a:rPr lang="en-US" sz="1800" dirty="0"/>
              <a:t>Revised Grade Cutoffs = </a:t>
            </a:r>
          </a:p>
          <a:p>
            <a:r>
              <a:rPr lang="en-US" sz="1800" dirty="0"/>
              <a:t>	A = 88.5</a:t>
            </a:r>
          </a:p>
          <a:p>
            <a:r>
              <a:rPr lang="en-US" sz="1800" dirty="0"/>
              <a:t>	B = 77</a:t>
            </a:r>
          </a:p>
          <a:p>
            <a:r>
              <a:rPr lang="en-US" sz="1800" dirty="0"/>
              <a:t>	C = 66</a:t>
            </a:r>
            <a:endParaRPr lang="en-US" sz="1000" dirty="0"/>
          </a:p>
          <a:p>
            <a:endParaRPr lang="en-US" sz="1800" dirty="0"/>
          </a:p>
        </p:txBody>
      </p:sp>
    </p:spTree>
    <p:extLst>
      <p:ext uri="{BB962C8B-B14F-4D97-AF65-F5344CB8AC3E}">
        <p14:creationId xmlns:p14="http://schemas.microsoft.com/office/powerpoint/2010/main" val="3830045248"/>
      </p:ext>
    </p:extLst>
  </p:cSld>
  <p:clrMapOvr>
    <a:masterClrMapping/>
  </p:clrMapOvr>
  <p:transition>
    <p:check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08F54A-844D-0A49-A607-D251E5AA52F5}"/>
              </a:ext>
            </a:extLst>
          </p:cNvPr>
          <p:cNvSpPr/>
          <p:nvPr/>
        </p:nvSpPr>
        <p:spPr bwMode="auto">
          <a:xfrm>
            <a:off x="0" y="1316050"/>
            <a:ext cx="9144000" cy="4195987"/>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3" name="Rectangle 12">
            <a:extLst>
              <a:ext uri="{FF2B5EF4-FFF2-40B4-BE49-F238E27FC236}">
                <a16:creationId xmlns:a16="http://schemas.microsoft.com/office/drawing/2014/main" id="{3FBAC4A5-FE54-A447-A0AD-50F076957BB5}"/>
              </a:ext>
            </a:extLst>
          </p:cNvPr>
          <p:cNvSpPr/>
          <p:nvPr/>
        </p:nvSpPr>
        <p:spPr bwMode="auto">
          <a:xfrm>
            <a:off x="4762168" y="1734797"/>
            <a:ext cx="3501616" cy="341831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2" name="Rectangle 11">
            <a:extLst>
              <a:ext uri="{FF2B5EF4-FFF2-40B4-BE49-F238E27FC236}">
                <a16:creationId xmlns:a16="http://schemas.microsoft.com/office/drawing/2014/main" id="{E18E29D2-D9CD-EF44-BB08-796034D7B2B4}"/>
              </a:ext>
            </a:extLst>
          </p:cNvPr>
          <p:cNvSpPr/>
          <p:nvPr/>
        </p:nvSpPr>
        <p:spPr bwMode="auto">
          <a:xfrm>
            <a:off x="188008" y="1316052"/>
            <a:ext cx="4366900" cy="419598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6" name="Rectangle 5">
            <a:extLst>
              <a:ext uri="{FF2B5EF4-FFF2-40B4-BE49-F238E27FC236}">
                <a16:creationId xmlns:a16="http://schemas.microsoft.com/office/drawing/2014/main" id="{ED6DC768-39BA-C641-9E10-3BA2B2B1FB3A}"/>
              </a:ext>
            </a:extLst>
          </p:cNvPr>
          <p:cNvSpPr/>
          <p:nvPr/>
        </p:nvSpPr>
        <p:spPr bwMode="auto">
          <a:xfrm>
            <a:off x="-19251" y="3513222"/>
            <a:ext cx="9144000" cy="1173212"/>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5" name="Rectangle 4">
            <a:extLst>
              <a:ext uri="{FF2B5EF4-FFF2-40B4-BE49-F238E27FC236}">
                <a16:creationId xmlns:a16="http://schemas.microsoft.com/office/drawing/2014/main" id="{DE20D24A-F218-9D49-A7B6-CECE7A86E3DC}"/>
              </a:ext>
            </a:extLst>
          </p:cNvPr>
          <p:cNvSpPr/>
          <p:nvPr/>
        </p:nvSpPr>
        <p:spPr bwMode="auto">
          <a:xfrm>
            <a:off x="0" y="2695074"/>
            <a:ext cx="9144000" cy="519764"/>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4" name="Title 1">
            <a:extLst>
              <a:ext uri="{FF2B5EF4-FFF2-40B4-BE49-F238E27FC236}">
                <a16:creationId xmlns:a16="http://schemas.microsoft.com/office/drawing/2014/main" id="{CFF00C62-1D57-5C41-8C95-E3F825E951AA}"/>
              </a:ext>
            </a:extLst>
          </p:cNvPr>
          <p:cNvSpPr txBox="1">
            <a:spLocks/>
          </p:cNvSpPr>
          <p:nvPr/>
        </p:nvSpPr>
        <p:spPr bwMode="auto">
          <a:xfrm>
            <a:off x="342900" y="395342"/>
            <a:ext cx="5943600"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tx2"/>
                </a:solidFill>
                <a:latin typeface="Calibri"/>
                <a:ea typeface="MS PGothic" pitchFamily="34" charset="-128"/>
                <a:cs typeface="Calibri"/>
              </a:defRPr>
            </a:lvl1pPr>
            <a:lvl2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2pPr>
            <a:lvl3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3pPr>
            <a:lvl4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4pPr>
            <a:lvl5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5pPr>
            <a:lvl6pPr marL="457200" algn="ctr" rtl="0" fontAlgn="base">
              <a:spcBef>
                <a:spcPct val="0"/>
              </a:spcBef>
              <a:spcAft>
                <a:spcPct val="0"/>
              </a:spcAft>
              <a:defRPr sz="2800">
                <a:solidFill>
                  <a:schemeClr val="tx2"/>
                </a:solidFill>
                <a:latin typeface="Times New Roman" pitchFamily="-108" charset="0"/>
              </a:defRPr>
            </a:lvl6pPr>
            <a:lvl7pPr marL="914400" algn="ctr" rtl="0" fontAlgn="base">
              <a:spcBef>
                <a:spcPct val="0"/>
              </a:spcBef>
              <a:spcAft>
                <a:spcPct val="0"/>
              </a:spcAft>
              <a:defRPr sz="2800">
                <a:solidFill>
                  <a:schemeClr val="tx2"/>
                </a:solidFill>
                <a:latin typeface="Times New Roman" pitchFamily="-108" charset="0"/>
              </a:defRPr>
            </a:lvl7pPr>
            <a:lvl8pPr marL="1371600" algn="ctr" rtl="0" fontAlgn="base">
              <a:spcBef>
                <a:spcPct val="0"/>
              </a:spcBef>
              <a:spcAft>
                <a:spcPct val="0"/>
              </a:spcAft>
              <a:defRPr sz="2800">
                <a:solidFill>
                  <a:schemeClr val="tx2"/>
                </a:solidFill>
                <a:latin typeface="Times New Roman" pitchFamily="-108" charset="0"/>
              </a:defRPr>
            </a:lvl8pPr>
            <a:lvl9pPr marL="1828800" algn="ctr" rtl="0" fontAlgn="base">
              <a:spcBef>
                <a:spcPct val="0"/>
              </a:spcBef>
              <a:spcAft>
                <a:spcPct val="0"/>
              </a:spcAft>
              <a:defRPr sz="2800">
                <a:solidFill>
                  <a:schemeClr val="tx2"/>
                </a:solidFill>
                <a:latin typeface="Times New Roman" pitchFamily="-108" charset="0"/>
              </a:defRPr>
            </a:lvl9pPr>
          </a:lstStyle>
          <a:p>
            <a:r>
              <a:rPr lang="en-US" altLang="en-US" sz="2000" kern="0" dirty="0">
                <a:latin typeface="Calibri" panose="020F0502020204030204" pitchFamily="34" charset="0"/>
                <a:cs typeface="Calibri" panose="020F0502020204030204" pitchFamily="34" charset="0"/>
              </a:rPr>
              <a:t>MGT6754 Business Fundamentals for Analytics</a:t>
            </a:r>
            <a:br>
              <a:rPr lang="en-US" altLang="en-US" sz="2000" kern="0" dirty="0">
                <a:latin typeface="Calibri" panose="020F0502020204030204" pitchFamily="34" charset="0"/>
                <a:cs typeface="Calibri" panose="020F0502020204030204" pitchFamily="34" charset="0"/>
              </a:rPr>
            </a:br>
            <a:r>
              <a:rPr lang="en-US" altLang="en-US" sz="2000" kern="0" dirty="0">
                <a:latin typeface="Calibri" panose="020F0502020204030204" pitchFamily="34" charset="0"/>
                <a:cs typeface="Calibri" panose="020F0502020204030204" pitchFamily="34" charset="0"/>
              </a:rPr>
              <a:t>Video Conference Call #10</a:t>
            </a:r>
            <a:br>
              <a:rPr lang="en-US" altLang="en-US" sz="2000" kern="0" dirty="0">
                <a:latin typeface="Calibri" panose="020F0502020204030204" pitchFamily="34" charset="0"/>
                <a:cs typeface="Calibri" panose="020F0502020204030204" pitchFamily="34" charset="0"/>
              </a:rPr>
            </a:br>
            <a:r>
              <a:rPr lang="en-US" altLang="en-US" sz="2000" kern="0" dirty="0">
                <a:latin typeface="Calibri" panose="020F0502020204030204" pitchFamily="34" charset="0"/>
                <a:cs typeface="Calibri" panose="020F0502020204030204" pitchFamily="34" charset="0"/>
              </a:rPr>
              <a:t>Graded Homework #4 – Question 1</a:t>
            </a:r>
            <a:endParaRPr lang="en-US" sz="2000" kern="0" dirty="0"/>
          </a:p>
        </p:txBody>
      </p:sp>
      <p:pic>
        <p:nvPicPr>
          <p:cNvPr id="15" name="Picture 14">
            <a:extLst>
              <a:ext uri="{FF2B5EF4-FFF2-40B4-BE49-F238E27FC236}">
                <a16:creationId xmlns:a16="http://schemas.microsoft.com/office/drawing/2014/main" id="{2D6C3DB9-5650-0E40-A70B-C29CAF6539B1}"/>
              </a:ext>
            </a:extLst>
          </p:cNvPr>
          <p:cNvPicPr>
            <a:picLocks noChangeAspect="1"/>
          </p:cNvPicPr>
          <p:nvPr/>
        </p:nvPicPr>
        <p:blipFill>
          <a:blip r:embed="rId3"/>
          <a:stretch>
            <a:fillRect/>
          </a:stretch>
        </p:blipFill>
        <p:spPr>
          <a:xfrm>
            <a:off x="4904712" y="1805907"/>
            <a:ext cx="3247976" cy="3276097"/>
          </a:xfrm>
          <a:prstGeom prst="rect">
            <a:avLst/>
          </a:prstGeom>
        </p:spPr>
      </p:pic>
      <p:pic>
        <p:nvPicPr>
          <p:cNvPr id="3" name="Picture 2">
            <a:extLst>
              <a:ext uri="{FF2B5EF4-FFF2-40B4-BE49-F238E27FC236}">
                <a16:creationId xmlns:a16="http://schemas.microsoft.com/office/drawing/2014/main" id="{EF6307A6-5FAD-B544-ACCE-D009D2D3C573}"/>
              </a:ext>
            </a:extLst>
          </p:cNvPr>
          <p:cNvPicPr>
            <a:picLocks noChangeAspect="1"/>
          </p:cNvPicPr>
          <p:nvPr/>
        </p:nvPicPr>
        <p:blipFill>
          <a:blip r:embed="rId4"/>
          <a:stretch>
            <a:fillRect/>
          </a:stretch>
        </p:blipFill>
        <p:spPr>
          <a:xfrm>
            <a:off x="429994" y="1459497"/>
            <a:ext cx="3882928" cy="3909093"/>
          </a:xfrm>
          <a:prstGeom prst="rect">
            <a:avLst/>
          </a:prstGeom>
        </p:spPr>
      </p:pic>
    </p:spTree>
    <p:extLst>
      <p:ext uri="{BB962C8B-B14F-4D97-AF65-F5344CB8AC3E}">
        <p14:creationId xmlns:p14="http://schemas.microsoft.com/office/powerpoint/2010/main" val="1103264208"/>
      </p:ext>
    </p:extLst>
  </p:cSld>
  <p:clrMapOvr>
    <a:masterClrMapping/>
  </p:clrMapOvr>
  <p:transition>
    <p:check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74B2754-B8B7-D842-B35A-932FA6A58193}"/>
              </a:ext>
            </a:extLst>
          </p:cNvPr>
          <p:cNvSpPr/>
          <p:nvPr/>
        </p:nvSpPr>
        <p:spPr bwMode="auto">
          <a:xfrm>
            <a:off x="7524206" y="1027611"/>
            <a:ext cx="1619793" cy="4687389"/>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22" name="Rectangle 21">
            <a:extLst>
              <a:ext uri="{FF2B5EF4-FFF2-40B4-BE49-F238E27FC236}">
                <a16:creationId xmlns:a16="http://schemas.microsoft.com/office/drawing/2014/main" id="{F94B5BB3-4646-964A-B5C8-8884DE07E118}"/>
              </a:ext>
            </a:extLst>
          </p:cNvPr>
          <p:cNvSpPr/>
          <p:nvPr/>
        </p:nvSpPr>
        <p:spPr bwMode="auto">
          <a:xfrm>
            <a:off x="0" y="1027611"/>
            <a:ext cx="7524206" cy="46873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6" name="Rectangle 5">
            <a:extLst>
              <a:ext uri="{FF2B5EF4-FFF2-40B4-BE49-F238E27FC236}">
                <a16:creationId xmlns:a16="http://schemas.microsoft.com/office/drawing/2014/main" id="{FF830129-D60F-DE4B-9901-234803E8C12F}"/>
              </a:ext>
            </a:extLst>
          </p:cNvPr>
          <p:cNvSpPr/>
          <p:nvPr/>
        </p:nvSpPr>
        <p:spPr bwMode="auto">
          <a:xfrm>
            <a:off x="0" y="3527769"/>
            <a:ext cx="9144000" cy="654518"/>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5" name="Rectangle 4">
            <a:extLst>
              <a:ext uri="{FF2B5EF4-FFF2-40B4-BE49-F238E27FC236}">
                <a16:creationId xmlns:a16="http://schemas.microsoft.com/office/drawing/2014/main" id="{6A39229F-4FE9-5C44-AB90-18EA2EAD1B58}"/>
              </a:ext>
            </a:extLst>
          </p:cNvPr>
          <p:cNvSpPr/>
          <p:nvPr/>
        </p:nvSpPr>
        <p:spPr bwMode="auto">
          <a:xfrm>
            <a:off x="0" y="1645920"/>
            <a:ext cx="9144000" cy="798897"/>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4" name="Rectangle 3">
            <a:extLst>
              <a:ext uri="{FF2B5EF4-FFF2-40B4-BE49-F238E27FC236}">
                <a16:creationId xmlns:a16="http://schemas.microsoft.com/office/drawing/2014/main" id="{CD129A56-0C0C-2C40-BCE9-A71E8BD5E119}"/>
              </a:ext>
            </a:extLst>
          </p:cNvPr>
          <p:cNvSpPr/>
          <p:nvPr/>
        </p:nvSpPr>
        <p:spPr>
          <a:xfrm>
            <a:off x="187693" y="87848"/>
            <a:ext cx="6588492" cy="1015663"/>
          </a:xfrm>
          <a:prstGeom prst="rect">
            <a:avLst/>
          </a:prstGeom>
        </p:spPr>
        <p:txBody>
          <a:bodyPr wrap="square">
            <a:spAutoFit/>
          </a:bodyPr>
          <a:lstStyle/>
          <a:p>
            <a:r>
              <a:rPr lang="en-US" altLang="en-US" kern="0" dirty="0">
                <a:latin typeface="Calibri" panose="020F0502020204030204" pitchFamily="34" charset="0"/>
                <a:cs typeface="Calibri" panose="020F0502020204030204" pitchFamily="34" charset="0"/>
              </a:rPr>
              <a:t>MGT8803 Business Fundamentals for Analytics</a:t>
            </a:r>
            <a:br>
              <a:rPr lang="en-US" altLang="en-US" kern="0" dirty="0">
                <a:latin typeface="Calibri" panose="020F0502020204030204" pitchFamily="34" charset="0"/>
                <a:cs typeface="Calibri" panose="020F0502020204030204" pitchFamily="34" charset="0"/>
              </a:rPr>
            </a:br>
            <a:r>
              <a:rPr lang="en-US" altLang="en-US" kern="0" dirty="0">
                <a:latin typeface="Calibri" panose="020F0502020204030204" pitchFamily="34" charset="0"/>
                <a:cs typeface="Calibri" panose="020F0502020204030204" pitchFamily="34" charset="0"/>
              </a:rPr>
              <a:t>Video Conference Call #10</a:t>
            </a:r>
            <a:br>
              <a:rPr lang="en-US" altLang="en-US" kern="0" dirty="0">
                <a:latin typeface="Calibri" panose="020F0502020204030204" pitchFamily="34" charset="0"/>
                <a:cs typeface="Calibri" panose="020F0502020204030204" pitchFamily="34" charset="0"/>
              </a:rPr>
            </a:br>
            <a:r>
              <a:rPr lang="en-US" altLang="en-US" kern="0" dirty="0">
                <a:latin typeface="Calibri" panose="020F0502020204030204" pitchFamily="34" charset="0"/>
                <a:cs typeface="Calibri" panose="020F0502020204030204" pitchFamily="34" charset="0"/>
              </a:rPr>
              <a:t>Graded Homework #4 – Questions 2 and 3 </a:t>
            </a:r>
            <a:endParaRPr lang="en-US" kern="0" dirty="0"/>
          </a:p>
        </p:txBody>
      </p:sp>
      <p:pic>
        <p:nvPicPr>
          <p:cNvPr id="9" name="Picture 8">
            <a:extLst>
              <a:ext uri="{FF2B5EF4-FFF2-40B4-BE49-F238E27FC236}">
                <a16:creationId xmlns:a16="http://schemas.microsoft.com/office/drawing/2014/main" id="{07DEEEA2-B36C-0844-B9EA-00E97D927E45}"/>
              </a:ext>
            </a:extLst>
          </p:cNvPr>
          <p:cNvPicPr>
            <a:picLocks noChangeAspect="1"/>
          </p:cNvPicPr>
          <p:nvPr/>
        </p:nvPicPr>
        <p:blipFill>
          <a:blip r:embed="rId2"/>
          <a:stretch>
            <a:fillRect/>
          </a:stretch>
        </p:blipFill>
        <p:spPr>
          <a:xfrm>
            <a:off x="210349" y="1103511"/>
            <a:ext cx="6500916" cy="2322320"/>
          </a:xfrm>
          <a:prstGeom prst="rect">
            <a:avLst/>
          </a:prstGeom>
        </p:spPr>
      </p:pic>
      <p:grpSp>
        <p:nvGrpSpPr>
          <p:cNvPr id="13" name="Group 12">
            <a:extLst>
              <a:ext uri="{FF2B5EF4-FFF2-40B4-BE49-F238E27FC236}">
                <a16:creationId xmlns:a16="http://schemas.microsoft.com/office/drawing/2014/main" id="{FB6FB206-4D04-654B-A47B-B4F60ACECBB6}"/>
              </a:ext>
            </a:extLst>
          </p:cNvPr>
          <p:cNvGrpSpPr/>
          <p:nvPr/>
        </p:nvGrpSpPr>
        <p:grpSpPr>
          <a:xfrm>
            <a:off x="1790528" y="1532708"/>
            <a:ext cx="4848016" cy="1138532"/>
            <a:chOff x="1790528" y="1532708"/>
            <a:chExt cx="4848016" cy="1138532"/>
          </a:xfrm>
        </p:grpSpPr>
        <p:sp>
          <p:nvSpPr>
            <p:cNvPr id="10" name="Rectangle 9">
              <a:extLst>
                <a:ext uri="{FF2B5EF4-FFF2-40B4-BE49-F238E27FC236}">
                  <a16:creationId xmlns:a16="http://schemas.microsoft.com/office/drawing/2014/main" id="{DD5E0D56-11A5-904C-B67B-703607F647E2}"/>
                </a:ext>
              </a:extLst>
            </p:cNvPr>
            <p:cNvSpPr/>
            <p:nvPr/>
          </p:nvSpPr>
          <p:spPr bwMode="auto">
            <a:xfrm>
              <a:off x="5583111" y="1532708"/>
              <a:ext cx="1055433" cy="226423"/>
            </a:xfrm>
            <a:prstGeom prst="rect">
              <a:avLst/>
            </a:prstGeom>
            <a:solidFill>
              <a:srgbClr val="C00000">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1" name="Rectangle 10">
              <a:extLst>
                <a:ext uri="{FF2B5EF4-FFF2-40B4-BE49-F238E27FC236}">
                  <a16:creationId xmlns:a16="http://schemas.microsoft.com/office/drawing/2014/main" id="{41227C02-EB62-9545-92FC-19BF4EFC3B3A}"/>
                </a:ext>
              </a:extLst>
            </p:cNvPr>
            <p:cNvSpPr/>
            <p:nvPr/>
          </p:nvSpPr>
          <p:spPr bwMode="auto">
            <a:xfrm>
              <a:off x="5399314" y="2218394"/>
              <a:ext cx="589662" cy="226423"/>
            </a:xfrm>
            <a:prstGeom prst="rect">
              <a:avLst/>
            </a:prstGeom>
            <a:solidFill>
              <a:srgbClr val="C00000">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2" name="Rectangle 11">
              <a:extLst>
                <a:ext uri="{FF2B5EF4-FFF2-40B4-BE49-F238E27FC236}">
                  <a16:creationId xmlns:a16="http://schemas.microsoft.com/office/drawing/2014/main" id="{4611FB62-9E91-5C40-A039-E79F6F4450EC}"/>
                </a:ext>
              </a:extLst>
            </p:cNvPr>
            <p:cNvSpPr/>
            <p:nvPr/>
          </p:nvSpPr>
          <p:spPr bwMode="auto">
            <a:xfrm>
              <a:off x="1790528" y="2444817"/>
              <a:ext cx="395323" cy="226423"/>
            </a:xfrm>
            <a:prstGeom prst="rect">
              <a:avLst/>
            </a:prstGeom>
            <a:solidFill>
              <a:srgbClr val="C00000">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grpSp>
      <p:sp>
        <p:nvSpPr>
          <p:cNvPr id="14" name="Rectangle 13">
            <a:extLst>
              <a:ext uri="{FF2B5EF4-FFF2-40B4-BE49-F238E27FC236}">
                <a16:creationId xmlns:a16="http://schemas.microsoft.com/office/drawing/2014/main" id="{D3E49E08-150D-3542-AF8E-46107479B2DB}"/>
              </a:ext>
            </a:extLst>
          </p:cNvPr>
          <p:cNvSpPr/>
          <p:nvPr/>
        </p:nvSpPr>
        <p:spPr>
          <a:xfrm>
            <a:off x="534905" y="3486062"/>
            <a:ext cx="7241177" cy="738664"/>
          </a:xfrm>
          <a:prstGeom prst="rect">
            <a:avLst/>
          </a:prstGeom>
        </p:spPr>
        <p:txBody>
          <a:bodyPr wrap="square">
            <a:spAutoFit/>
          </a:bodyPr>
          <a:lstStyle/>
          <a:p>
            <a:pPr marL="0" indent="0">
              <a:buNone/>
            </a:pPr>
            <a:r>
              <a:rPr lang="en-US" sz="1400" b="1" dirty="0">
                <a:solidFill>
                  <a:srgbClr val="C00000"/>
                </a:solidFill>
              </a:rPr>
              <a:t>Using the VC Method:</a:t>
            </a:r>
          </a:p>
          <a:p>
            <a:pPr marL="0" indent="0">
              <a:buNone/>
            </a:pPr>
            <a:r>
              <a:rPr lang="en-US" sz="1400" b="1" dirty="0">
                <a:solidFill>
                  <a:srgbClr val="C00000"/>
                </a:solidFill>
              </a:rPr>
              <a:t>NPV (Razor Wire Productions) = ($9.25 * 9)/1.6^3 = $83.25/4.096 = $20.32m</a:t>
            </a:r>
          </a:p>
          <a:p>
            <a:pPr marL="0" indent="0">
              <a:buNone/>
            </a:pPr>
            <a:r>
              <a:rPr lang="en-US" sz="1400" b="1" dirty="0">
                <a:solidFill>
                  <a:srgbClr val="C00000"/>
                </a:solidFill>
              </a:rPr>
              <a:t>Angies’ ownership % = $4/$20.32 = 19.68%</a:t>
            </a:r>
          </a:p>
        </p:txBody>
      </p:sp>
      <p:sp>
        <p:nvSpPr>
          <p:cNvPr id="18" name="Rectangle 17">
            <a:extLst>
              <a:ext uri="{FF2B5EF4-FFF2-40B4-BE49-F238E27FC236}">
                <a16:creationId xmlns:a16="http://schemas.microsoft.com/office/drawing/2014/main" id="{EFDD0297-F868-D348-8A69-2FEA0EEAB15B}"/>
              </a:ext>
            </a:extLst>
          </p:cNvPr>
          <p:cNvSpPr/>
          <p:nvPr/>
        </p:nvSpPr>
        <p:spPr bwMode="auto">
          <a:xfrm>
            <a:off x="1126039" y="2870509"/>
            <a:ext cx="664489" cy="226423"/>
          </a:xfrm>
          <a:prstGeom prst="rect">
            <a:avLst/>
          </a:prstGeom>
          <a:solidFill>
            <a:srgbClr val="C00000">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9" name="Rectangle 18">
            <a:extLst>
              <a:ext uri="{FF2B5EF4-FFF2-40B4-BE49-F238E27FC236}">
                <a16:creationId xmlns:a16="http://schemas.microsoft.com/office/drawing/2014/main" id="{C65435AC-892A-1B49-AF54-9912D4D52E13}"/>
              </a:ext>
            </a:extLst>
          </p:cNvPr>
          <p:cNvSpPr/>
          <p:nvPr/>
        </p:nvSpPr>
        <p:spPr bwMode="auto">
          <a:xfrm>
            <a:off x="4412235" y="2599279"/>
            <a:ext cx="795492" cy="226423"/>
          </a:xfrm>
          <a:prstGeom prst="rect">
            <a:avLst/>
          </a:prstGeom>
          <a:solidFill>
            <a:srgbClr val="C00000">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grpSp>
        <p:nvGrpSpPr>
          <p:cNvPr id="24" name="Group 23">
            <a:extLst>
              <a:ext uri="{FF2B5EF4-FFF2-40B4-BE49-F238E27FC236}">
                <a16:creationId xmlns:a16="http://schemas.microsoft.com/office/drawing/2014/main" id="{0F997150-BE35-4C4D-A170-DDE0FE03AD39}"/>
              </a:ext>
            </a:extLst>
          </p:cNvPr>
          <p:cNvGrpSpPr/>
          <p:nvPr/>
        </p:nvGrpSpPr>
        <p:grpSpPr>
          <a:xfrm>
            <a:off x="5286102" y="4350884"/>
            <a:ext cx="3857897" cy="1477328"/>
            <a:chOff x="5286102" y="4350884"/>
            <a:chExt cx="3857897" cy="1477328"/>
          </a:xfrm>
        </p:grpSpPr>
        <p:sp>
          <p:nvSpPr>
            <p:cNvPr id="16" name="Rectangle 15">
              <a:extLst>
                <a:ext uri="{FF2B5EF4-FFF2-40B4-BE49-F238E27FC236}">
                  <a16:creationId xmlns:a16="http://schemas.microsoft.com/office/drawing/2014/main" id="{A4E19D1B-FC31-4F45-8EA5-D27E3A774F29}"/>
                </a:ext>
              </a:extLst>
            </p:cNvPr>
            <p:cNvSpPr/>
            <p:nvPr/>
          </p:nvSpPr>
          <p:spPr bwMode="auto">
            <a:xfrm>
              <a:off x="5286102" y="4375918"/>
              <a:ext cx="3857897" cy="114531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21" name="TextBox 20">
              <a:extLst>
                <a:ext uri="{FF2B5EF4-FFF2-40B4-BE49-F238E27FC236}">
                  <a16:creationId xmlns:a16="http://schemas.microsoft.com/office/drawing/2014/main" id="{FE4F8860-DF73-AC4E-9C7B-54F179FC656F}"/>
                </a:ext>
              </a:extLst>
            </p:cNvPr>
            <p:cNvSpPr txBox="1"/>
            <p:nvPr/>
          </p:nvSpPr>
          <p:spPr>
            <a:xfrm>
              <a:off x="5399314" y="4350884"/>
              <a:ext cx="3255699" cy="1477328"/>
            </a:xfrm>
            <a:prstGeom prst="rect">
              <a:avLst/>
            </a:prstGeom>
            <a:noFill/>
          </p:spPr>
          <p:txBody>
            <a:bodyPr wrap="none" rtlCol="0">
              <a:spAutoFit/>
            </a:bodyPr>
            <a:lstStyle/>
            <a:p>
              <a:pPr algn="ctr"/>
              <a:r>
                <a:rPr lang="en-US" sz="1400" b="1" dirty="0">
                  <a:solidFill>
                    <a:srgbClr val="C00000"/>
                  </a:solidFill>
                </a:rPr>
                <a:t>% ownership = $4/$23.50 = 17.02%</a:t>
              </a:r>
            </a:p>
            <a:p>
              <a:pPr algn="ctr"/>
              <a:endParaRPr lang="en-US" sz="1400" b="1" dirty="0">
                <a:solidFill>
                  <a:srgbClr val="C00000"/>
                </a:solidFill>
              </a:endParaRPr>
            </a:p>
            <a:p>
              <a:pPr algn="ctr"/>
              <a:r>
                <a:rPr lang="en-US" sz="1400" b="1" dirty="0">
                  <a:solidFill>
                    <a:srgbClr val="C00000"/>
                  </a:solidFill>
                </a:rPr>
                <a:t>x/(x +  1.75million) = .1702</a:t>
              </a:r>
            </a:p>
            <a:p>
              <a:pPr algn="ctr"/>
              <a:r>
                <a:rPr lang="en-US" sz="1400" b="1" dirty="0">
                  <a:solidFill>
                    <a:srgbClr val="C00000"/>
                  </a:solidFill>
                </a:rPr>
                <a:t>solve for x = 358,968</a:t>
              </a:r>
            </a:p>
            <a:p>
              <a:pPr algn="ctr"/>
              <a:r>
                <a:rPr lang="en-US" sz="1400" b="1" dirty="0">
                  <a:solidFill>
                    <a:srgbClr val="C00000"/>
                  </a:solidFill>
                </a:rPr>
                <a:t>Price/share = $4million/358,968 = $11.1</a:t>
              </a:r>
              <a:r>
                <a:rPr lang="en-US" sz="1200" b="1" dirty="0">
                  <a:solidFill>
                    <a:srgbClr val="C00000"/>
                  </a:solidFill>
                </a:rPr>
                <a:t>4</a:t>
              </a:r>
            </a:p>
            <a:p>
              <a:endParaRPr lang="en-US" dirty="0"/>
            </a:p>
          </p:txBody>
        </p:sp>
      </p:grpSp>
      <p:pic>
        <p:nvPicPr>
          <p:cNvPr id="3" name="Picture 2">
            <a:extLst>
              <a:ext uri="{FF2B5EF4-FFF2-40B4-BE49-F238E27FC236}">
                <a16:creationId xmlns:a16="http://schemas.microsoft.com/office/drawing/2014/main" id="{028EE16A-6170-B041-842B-98BD995748A4}"/>
              </a:ext>
            </a:extLst>
          </p:cNvPr>
          <p:cNvPicPr>
            <a:picLocks noChangeAspect="1"/>
          </p:cNvPicPr>
          <p:nvPr/>
        </p:nvPicPr>
        <p:blipFill>
          <a:blip r:embed="rId3"/>
          <a:stretch>
            <a:fillRect/>
          </a:stretch>
        </p:blipFill>
        <p:spPr>
          <a:xfrm>
            <a:off x="337668" y="4250483"/>
            <a:ext cx="4064058" cy="1410714"/>
          </a:xfrm>
          <a:prstGeom prst="rect">
            <a:avLst/>
          </a:prstGeom>
        </p:spPr>
      </p:pic>
      <p:sp>
        <p:nvSpPr>
          <p:cNvPr id="7" name="Rectangle 6">
            <a:extLst>
              <a:ext uri="{FF2B5EF4-FFF2-40B4-BE49-F238E27FC236}">
                <a16:creationId xmlns:a16="http://schemas.microsoft.com/office/drawing/2014/main" id="{F4CCB606-4BEB-D040-89C1-5ED0FF2F1415}"/>
              </a:ext>
            </a:extLst>
          </p:cNvPr>
          <p:cNvSpPr/>
          <p:nvPr/>
        </p:nvSpPr>
        <p:spPr bwMode="auto">
          <a:xfrm>
            <a:off x="788565" y="4832059"/>
            <a:ext cx="469784" cy="184558"/>
          </a:xfrm>
          <a:prstGeom prst="rect">
            <a:avLst/>
          </a:prstGeom>
          <a:solidFill>
            <a:srgbClr val="C00000">
              <a:alpha val="2588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spTree>
    <p:extLst>
      <p:ext uri="{BB962C8B-B14F-4D97-AF65-F5344CB8AC3E}">
        <p14:creationId xmlns:p14="http://schemas.microsoft.com/office/powerpoint/2010/main" val="4286030618"/>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heckerboard(across)">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heckerboard(across)">
                                      <p:cBhvr>
                                        <p:cTn id="15" dur="500"/>
                                        <p:tgtEl>
                                          <p:spTgt spid="19"/>
                                        </p:tgtEl>
                                      </p:cBhvr>
                                    </p:animEffect>
                                  </p:childTnLst>
                                </p:cTn>
                              </p:par>
                              <p:par>
                                <p:cTn id="16" presetID="3" presetClass="entr" presetSubtype="1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horizontal)">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E028F5-4695-CC44-9211-99CB2A2D2722}"/>
              </a:ext>
            </a:extLst>
          </p:cNvPr>
          <p:cNvSpPr/>
          <p:nvPr/>
        </p:nvSpPr>
        <p:spPr bwMode="auto">
          <a:xfrm>
            <a:off x="0" y="1103510"/>
            <a:ext cx="9144000" cy="4147998"/>
          </a:xfrm>
          <a:prstGeom prst="rect">
            <a:avLst/>
          </a:prstGeom>
          <a:solidFill>
            <a:srgbClr val="9FD2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9" name="Rectangle 8">
            <a:extLst>
              <a:ext uri="{FF2B5EF4-FFF2-40B4-BE49-F238E27FC236}">
                <a16:creationId xmlns:a16="http://schemas.microsoft.com/office/drawing/2014/main" id="{84FED0C6-F011-174B-B695-A3969E41FBDB}"/>
              </a:ext>
            </a:extLst>
          </p:cNvPr>
          <p:cNvSpPr/>
          <p:nvPr/>
        </p:nvSpPr>
        <p:spPr bwMode="auto">
          <a:xfrm>
            <a:off x="0" y="2387170"/>
            <a:ext cx="9144000" cy="1899604"/>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5" name="Rectangle 4">
            <a:extLst>
              <a:ext uri="{FF2B5EF4-FFF2-40B4-BE49-F238E27FC236}">
                <a16:creationId xmlns:a16="http://schemas.microsoft.com/office/drawing/2014/main" id="{9C74D258-41CA-FB4E-A81A-C611CFBB8AC9}"/>
              </a:ext>
            </a:extLst>
          </p:cNvPr>
          <p:cNvSpPr/>
          <p:nvPr/>
        </p:nvSpPr>
        <p:spPr>
          <a:xfrm>
            <a:off x="187693" y="87848"/>
            <a:ext cx="6588492" cy="1015663"/>
          </a:xfrm>
          <a:prstGeom prst="rect">
            <a:avLst/>
          </a:prstGeom>
        </p:spPr>
        <p:txBody>
          <a:bodyPr wrap="square">
            <a:spAutoFit/>
          </a:bodyPr>
          <a:lstStyle/>
          <a:p>
            <a:r>
              <a:rPr lang="en-US" altLang="en-US" kern="0" dirty="0">
                <a:latin typeface="Calibri" panose="020F0502020204030204" pitchFamily="34" charset="0"/>
                <a:cs typeface="Calibri" panose="020F0502020204030204" pitchFamily="34" charset="0"/>
              </a:rPr>
              <a:t>MGT8803 Business Fundamentals for Analytics</a:t>
            </a:r>
            <a:br>
              <a:rPr lang="en-US" altLang="en-US" kern="0" dirty="0">
                <a:latin typeface="Calibri" panose="020F0502020204030204" pitchFamily="34" charset="0"/>
                <a:cs typeface="Calibri" panose="020F0502020204030204" pitchFamily="34" charset="0"/>
              </a:rPr>
            </a:br>
            <a:r>
              <a:rPr lang="en-US" altLang="en-US" kern="0" dirty="0">
                <a:latin typeface="Calibri" panose="020F0502020204030204" pitchFamily="34" charset="0"/>
                <a:cs typeface="Calibri" panose="020F0502020204030204" pitchFamily="34" charset="0"/>
              </a:rPr>
              <a:t>Video Conference Call #11</a:t>
            </a:r>
            <a:br>
              <a:rPr lang="en-US" altLang="en-US" kern="0" dirty="0">
                <a:latin typeface="Calibri" panose="020F0502020204030204" pitchFamily="34" charset="0"/>
                <a:cs typeface="Calibri" panose="020F0502020204030204" pitchFamily="34" charset="0"/>
              </a:rPr>
            </a:br>
            <a:r>
              <a:rPr lang="en-US" altLang="en-US" kern="0" dirty="0">
                <a:latin typeface="Calibri" panose="020F0502020204030204" pitchFamily="34" charset="0"/>
                <a:cs typeface="Calibri" panose="020F0502020204030204" pitchFamily="34" charset="0"/>
              </a:rPr>
              <a:t>Graded Homework #4 – Question 4 </a:t>
            </a:r>
            <a:endParaRPr lang="en-US" kern="0" dirty="0"/>
          </a:p>
        </p:txBody>
      </p:sp>
      <p:sp>
        <p:nvSpPr>
          <p:cNvPr id="6" name="TextBox 5">
            <a:extLst>
              <a:ext uri="{FF2B5EF4-FFF2-40B4-BE49-F238E27FC236}">
                <a16:creationId xmlns:a16="http://schemas.microsoft.com/office/drawing/2014/main" id="{F02D0A97-66EA-CC4A-97D1-396B70CC9396}"/>
              </a:ext>
            </a:extLst>
          </p:cNvPr>
          <p:cNvSpPr txBox="1"/>
          <p:nvPr/>
        </p:nvSpPr>
        <p:spPr>
          <a:xfrm>
            <a:off x="4706224" y="2387170"/>
            <a:ext cx="4437776" cy="1815882"/>
          </a:xfrm>
          <a:prstGeom prst="rect">
            <a:avLst/>
          </a:prstGeom>
          <a:noFill/>
        </p:spPr>
        <p:txBody>
          <a:bodyPr wrap="square" rtlCol="0">
            <a:spAutoFit/>
          </a:bodyPr>
          <a:lstStyle/>
          <a:p>
            <a:pPr algn="ctr"/>
            <a:r>
              <a:rPr lang="en-US" sz="1400" b="1" dirty="0">
                <a:solidFill>
                  <a:srgbClr val="C00000"/>
                </a:solidFill>
              </a:rPr>
              <a:t>% ownership = $4/$31 = 12.90%</a:t>
            </a:r>
          </a:p>
          <a:p>
            <a:pPr algn="ctr"/>
            <a:endParaRPr lang="en-US" sz="1400" b="1" dirty="0">
              <a:solidFill>
                <a:srgbClr val="C00000"/>
              </a:solidFill>
            </a:endParaRPr>
          </a:p>
          <a:p>
            <a:pPr algn="ctr"/>
            <a:r>
              <a:rPr lang="en-US" sz="1400" b="1" dirty="0">
                <a:solidFill>
                  <a:srgbClr val="C00000"/>
                </a:solidFill>
              </a:rPr>
              <a:t>First round of dilution = 10%</a:t>
            </a:r>
          </a:p>
          <a:p>
            <a:pPr algn="ctr"/>
            <a:r>
              <a:rPr lang="en-US" sz="1400" b="1" dirty="0">
                <a:solidFill>
                  <a:srgbClr val="C00000"/>
                </a:solidFill>
              </a:rPr>
              <a:t>Retention ratio = 1/(1 + .1) = .909 </a:t>
            </a:r>
          </a:p>
          <a:p>
            <a:pPr algn="ctr"/>
            <a:r>
              <a:rPr lang="en-US" sz="1400" b="1" dirty="0">
                <a:solidFill>
                  <a:srgbClr val="C00000"/>
                </a:solidFill>
              </a:rPr>
              <a:t>Antidilution (first round) = 12.90/.909 = 14.19%</a:t>
            </a:r>
          </a:p>
          <a:p>
            <a:pPr algn="ctr"/>
            <a:r>
              <a:rPr lang="en-US" sz="1400" b="1" dirty="0">
                <a:solidFill>
                  <a:srgbClr val="C00000"/>
                </a:solidFill>
              </a:rPr>
              <a:t>Second round of dilution = 5%</a:t>
            </a:r>
          </a:p>
          <a:p>
            <a:pPr algn="ctr"/>
            <a:r>
              <a:rPr lang="en-US" sz="1400" b="1" dirty="0">
                <a:solidFill>
                  <a:srgbClr val="C00000"/>
                </a:solidFill>
              </a:rPr>
              <a:t>Retention ratio = 1/(1+ .05) = .9524</a:t>
            </a:r>
          </a:p>
          <a:p>
            <a:pPr algn="ctr"/>
            <a:r>
              <a:rPr lang="en-US" sz="1400" b="1" dirty="0">
                <a:solidFill>
                  <a:srgbClr val="C00000"/>
                </a:solidFill>
              </a:rPr>
              <a:t>Antidilution (second round)  = 14.19/.9524 = 14.90%</a:t>
            </a:r>
            <a:endParaRPr lang="en-US" dirty="0"/>
          </a:p>
        </p:txBody>
      </p:sp>
      <p:pic>
        <p:nvPicPr>
          <p:cNvPr id="3" name="Picture 2">
            <a:extLst>
              <a:ext uri="{FF2B5EF4-FFF2-40B4-BE49-F238E27FC236}">
                <a16:creationId xmlns:a16="http://schemas.microsoft.com/office/drawing/2014/main" id="{24DA5F08-6187-6A4E-BDA9-0AF2538D9179}"/>
              </a:ext>
            </a:extLst>
          </p:cNvPr>
          <p:cNvPicPr>
            <a:picLocks noChangeAspect="1"/>
          </p:cNvPicPr>
          <p:nvPr/>
        </p:nvPicPr>
        <p:blipFill>
          <a:blip r:embed="rId2"/>
          <a:stretch>
            <a:fillRect/>
          </a:stretch>
        </p:blipFill>
        <p:spPr>
          <a:xfrm>
            <a:off x="143283" y="1249959"/>
            <a:ext cx="4647303" cy="3861033"/>
          </a:xfrm>
          <a:prstGeom prst="rect">
            <a:avLst/>
          </a:prstGeom>
        </p:spPr>
      </p:pic>
    </p:spTree>
    <p:extLst>
      <p:ext uri="{BB962C8B-B14F-4D97-AF65-F5344CB8AC3E}">
        <p14:creationId xmlns:p14="http://schemas.microsoft.com/office/powerpoint/2010/main" val="2839459222"/>
      </p:ext>
    </p:extLst>
  </p:cSld>
  <p:clrMapOvr>
    <a:masterClrMapping/>
  </p:clrMapOvr>
  <p:transition>
    <p:check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51EF7E-797E-324C-9664-CF39A70A22D8}"/>
              </a:ext>
            </a:extLst>
          </p:cNvPr>
          <p:cNvSpPr/>
          <p:nvPr/>
        </p:nvSpPr>
        <p:spPr bwMode="auto">
          <a:xfrm>
            <a:off x="5404104" y="482726"/>
            <a:ext cx="3054096" cy="584775"/>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sp>
        <p:nvSpPr>
          <p:cNvPr id="33" name="Rectangle 32">
            <a:extLst>
              <a:ext uri="{FF2B5EF4-FFF2-40B4-BE49-F238E27FC236}">
                <a16:creationId xmlns:a16="http://schemas.microsoft.com/office/drawing/2014/main" id="{C6341CF2-8289-3948-A77A-D5CE4A2C9336}"/>
              </a:ext>
            </a:extLst>
          </p:cNvPr>
          <p:cNvSpPr/>
          <p:nvPr/>
        </p:nvSpPr>
        <p:spPr bwMode="auto">
          <a:xfrm>
            <a:off x="0" y="4417545"/>
            <a:ext cx="9144000" cy="1297455"/>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4" name="Title 1">
            <a:extLst>
              <a:ext uri="{FF2B5EF4-FFF2-40B4-BE49-F238E27FC236}">
                <a16:creationId xmlns:a16="http://schemas.microsoft.com/office/drawing/2014/main" id="{CFF00C62-1D57-5C41-8C95-E3F825E951AA}"/>
              </a:ext>
            </a:extLst>
          </p:cNvPr>
          <p:cNvSpPr txBox="1">
            <a:spLocks/>
          </p:cNvSpPr>
          <p:nvPr/>
        </p:nvSpPr>
        <p:spPr bwMode="auto">
          <a:xfrm>
            <a:off x="88089" y="302124"/>
            <a:ext cx="5943600"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chemeClr val="tx2"/>
                </a:solidFill>
                <a:latin typeface="Calibri"/>
                <a:ea typeface="MS PGothic" pitchFamily="34" charset="-128"/>
                <a:cs typeface="Calibri"/>
              </a:defRPr>
            </a:lvl1pPr>
            <a:lvl2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2pPr>
            <a:lvl3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3pPr>
            <a:lvl4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4pPr>
            <a:lvl5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5pPr>
            <a:lvl6pPr marL="457200" algn="ctr" rtl="0" fontAlgn="base">
              <a:spcBef>
                <a:spcPct val="0"/>
              </a:spcBef>
              <a:spcAft>
                <a:spcPct val="0"/>
              </a:spcAft>
              <a:defRPr sz="2800">
                <a:solidFill>
                  <a:schemeClr val="tx2"/>
                </a:solidFill>
                <a:latin typeface="Times New Roman" pitchFamily="-108" charset="0"/>
              </a:defRPr>
            </a:lvl6pPr>
            <a:lvl7pPr marL="914400" algn="ctr" rtl="0" fontAlgn="base">
              <a:spcBef>
                <a:spcPct val="0"/>
              </a:spcBef>
              <a:spcAft>
                <a:spcPct val="0"/>
              </a:spcAft>
              <a:defRPr sz="2800">
                <a:solidFill>
                  <a:schemeClr val="tx2"/>
                </a:solidFill>
                <a:latin typeface="Times New Roman" pitchFamily="-108" charset="0"/>
              </a:defRPr>
            </a:lvl7pPr>
            <a:lvl8pPr marL="1371600" algn="ctr" rtl="0" fontAlgn="base">
              <a:spcBef>
                <a:spcPct val="0"/>
              </a:spcBef>
              <a:spcAft>
                <a:spcPct val="0"/>
              </a:spcAft>
              <a:defRPr sz="2800">
                <a:solidFill>
                  <a:schemeClr val="tx2"/>
                </a:solidFill>
                <a:latin typeface="Times New Roman" pitchFamily="-108" charset="0"/>
              </a:defRPr>
            </a:lvl8pPr>
            <a:lvl9pPr marL="1828800" algn="ctr" rtl="0" fontAlgn="base">
              <a:spcBef>
                <a:spcPct val="0"/>
              </a:spcBef>
              <a:spcAft>
                <a:spcPct val="0"/>
              </a:spcAft>
              <a:defRPr sz="2800">
                <a:solidFill>
                  <a:schemeClr val="tx2"/>
                </a:solidFill>
                <a:latin typeface="Times New Roman" pitchFamily="-108" charset="0"/>
              </a:defRPr>
            </a:lvl9pPr>
          </a:lstStyle>
          <a:p>
            <a:r>
              <a:rPr lang="en-US" altLang="en-US" sz="2000" kern="0" dirty="0">
                <a:latin typeface="Calibri" panose="020F0502020204030204" pitchFamily="34" charset="0"/>
                <a:cs typeface="Calibri" panose="020F0502020204030204" pitchFamily="34" charset="0"/>
              </a:rPr>
              <a:t>MGT8803Business Fundamentals for Analytics</a:t>
            </a:r>
            <a:br>
              <a:rPr lang="en-US" altLang="en-US" sz="2000" kern="0" dirty="0">
                <a:latin typeface="Calibri" panose="020F0502020204030204" pitchFamily="34" charset="0"/>
                <a:cs typeface="Calibri" panose="020F0502020204030204" pitchFamily="34" charset="0"/>
              </a:rPr>
            </a:br>
            <a:r>
              <a:rPr lang="en-US" altLang="en-US" sz="2000" kern="0" dirty="0">
                <a:latin typeface="Calibri" panose="020F0502020204030204" pitchFamily="34" charset="0"/>
                <a:cs typeface="Calibri" panose="020F0502020204030204" pitchFamily="34" charset="0"/>
              </a:rPr>
              <a:t>Video Conference Call #10</a:t>
            </a:r>
            <a:br>
              <a:rPr lang="en-US" altLang="en-US" sz="2000" kern="0" dirty="0">
                <a:latin typeface="Calibri" panose="020F0502020204030204" pitchFamily="34" charset="0"/>
                <a:cs typeface="Calibri" panose="020F0502020204030204" pitchFamily="34" charset="0"/>
              </a:rPr>
            </a:br>
            <a:r>
              <a:rPr lang="en-US" altLang="en-US" sz="2000" kern="0" dirty="0">
                <a:latin typeface="Calibri" panose="020F0502020204030204" pitchFamily="34" charset="0"/>
                <a:cs typeface="Calibri" panose="020F0502020204030204" pitchFamily="34" charset="0"/>
              </a:rPr>
              <a:t>Graded Homework #4 – Questions 5 and 6</a:t>
            </a:r>
            <a:endParaRPr lang="en-US" sz="2000" kern="0" dirty="0"/>
          </a:p>
        </p:txBody>
      </p:sp>
      <p:sp>
        <p:nvSpPr>
          <p:cNvPr id="10" name="Rectangle 9">
            <a:extLst>
              <a:ext uri="{FF2B5EF4-FFF2-40B4-BE49-F238E27FC236}">
                <a16:creationId xmlns:a16="http://schemas.microsoft.com/office/drawing/2014/main" id="{C8C82CA0-3E70-D843-924C-BA3B68B69908}"/>
              </a:ext>
            </a:extLst>
          </p:cNvPr>
          <p:cNvSpPr/>
          <p:nvPr/>
        </p:nvSpPr>
        <p:spPr bwMode="auto">
          <a:xfrm>
            <a:off x="2496345" y="1255381"/>
            <a:ext cx="6262999" cy="34439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pic>
        <p:nvPicPr>
          <p:cNvPr id="12" name="Picture 11">
            <a:extLst>
              <a:ext uri="{FF2B5EF4-FFF2-40B4-BE49-F238E27FC236}">
                <a16:creationId xmlns:a16="http://schemas.microsoft.com/office/drawing/2014/main" id="{CBF85E7E-601C-2242-8C04-706C7FE952CA}"/>
              </a:ext>
            </a:extLst>
          </p:cNvPr>
          <p:cNvPicPr>
            <a:picLocks noChangeAspect="1"/>
          </p:cNvPicPr>
          <p:nvPr/>
        </p:nvPicPr>
        <p:blipFill>
          <a:blip r:embed="rId2"/>
          <a:stretch>
            <a:fillRect/>
          </a:stretch>
        </p:blipFill>
        <p:spPr>
          <a:xfrm>
            <a:off x="2604976" y="1389552"/>
            <a:ext cx="5999148" cy="3175613"/>
          </a:xfrm>
          <a:prstGeom prst="rect">
            <a:avLst/>
          </a:prstGeom>
        </p:spPr>
      </p:pic>
      <p:grpSp>
        <p:nvGrpSpPr>
          <p:cNvPr id="7" name="Group 6">
            <a:extLst>
              <a:ext uri="{FF2B5EF4-FFF2-40B4-BE49-F238E27FC236}">
                <a16:creationId xmlns:a16="http://schemas.microsoft.com/office/drawing/2014/main" id="{7CC179D7-0C38-2B4C-AACE-01FDCB19298A}"/>
              </a:ext>
            </a:extLst>
          </p:cNvPr>
          <p:cNvGrpSpPr/>
          <p:nvPr/>
        </p:nvGrpSpPr>
        <p:grpSpPr>
          <a:xfrm>
            <a:off x="0" y="1560917"/>
            <a:ext cx="2779918" cy="2866303"/>
            <a:chOff x="0" y="1560917"/>
            <a:chExt cx="2779918" cy="2866303"/>
          </a:xfrm>
        </p:grpSpPr>
        <p:sp>
          <p:nvSpPr>
            <p:cNvPr id="13" name="TextBox 12">
              <a:extLst>
                <a:ext uri="{FF2B5EF4-FFF2-40B4-BE49-F238E27FC236}">
                  <a16:creationId xmlns:a16="http://schemas.microsoft.com/office/drawing/2014/main" id="{A6167F5B-0191-D047-B15A-4EA057FA6664}"/>
                </a:ext>
              </a:extLst>
            </p:cNvPr>
            <p:cNvSpPr txBox="1"/>
            <p:nvPr/>
          </p:nvSpPr>
          <p:spPr>
            <a:xfrm>
              <a:off x="0" y="2100182"/>
              <a:ext cx="1994457" cy="307777"/>
            </a:xfrm>
            <a:prstGeom prst="rect">
              <a:avLst/>
            </a:prstGeom>
            <a:noFill/>
          </p:spPr>
          <p:txBody>
            <a:bodyPr wrap="none" rtlCol="0">
              <a:spAutoFit/>
            </a:bodyPr>
            <a:lstStyle/>
            <a:p>
              <a:r>
                <a:rPr lang="en-US" sz="1400" dirty="0"/>
                <a:t>data provided in problem</a:t>
              </a:r>
            </a:p>
          </p:txBody>
        </p:sp>
        <p:cxnSp>
          <p:nvCxnSpPr>
            <p:cNvPr id="15" name="Straight Arrow Connector 14">
              <a:extLst>
                <a:ext uri="{FF2B5EF4-FFF2-40B4-BE49-F238E27FC236}">
                  <a16:creationId xmlns:a16="http://schemas.microsoft.com/office/drawing/2014/main" id="{980EBBD9-7FA6-784D-A7EB-17EB027DCB31}"/>
                </a:ext>
              </a:extLst>
            </p:cNvPr>
            <p:cNvCxnSpPr>
              <a:cxnSpLocks/>
            </p:cNvCxnSpPr>
            <p:nvPr/>
          </p:nvCxnSpPr>
          <p:spPr bwMode="auto">
            <a:xfrm flipV="1">
              <a:off x="1868804" y="1560917"/>
              <a:ext cx="857969" cy="5059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64E97C4-5990-F741-90D9-1997F89C47EE}"/>
                </a:ext>
              </a:extLst>
            </p:cNvPr>
            <p:cNvCxnSpPr/>
            <p:nvPr/>
          </p:nvCxnSpPr>
          <p:spPr bwMode="auto">
            <a:xfrm flipV="1">
              <a:off x="1894441" y="1760932"/>
              <a:ext cx="848665" cy="3589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14B9E3A8-DEE4-284A-88A0-589AD351FE79}"/>
                </a:ext>
              </a:extLst>
            </p:cNvPr>
            <p:cNvCxnSpPr>
              <a:cxnSpLocks/>
            </p:cNvCxnSpPr>
            <p:nvPr/>
          </p:nvCxnSpPr>
          <p:spPr bwMode="auto">
            <a:xfrm flipV="1">
              <a:off x="1902989" y="2119900"/>
              <a:ext cx="865754" cy="683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6E83483D-F86A-AB4A-BA6F-4CE556C8B19F}"/>
                </a:ext>
              </a:extLst>
            </p:cNvPr>
            <p:cNvCxnSpPr/>
            <p:nvPr/>
          </p:nvCxnSpPr>
          <p:spPr bwMode="auto">
            <a:xfrm>
              <a:off x="1902989" y="2254071"/>
              <a:ext cx="725281" cy="683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A1666B5F-ABCA-B848-8EFC-0A0788DA5E95}"/>
                </a:ext>
              </a:extLst>
            </p:cNvPr>
            <p:cNvCxnSpPr/>
            <p:nvPr/>
          </p:nvCxnSpPr>
          <p:spPr bwMode="auto">
            <a:xfrm>
              <a:off x="1902989" y="2322394"/>
              <a:ext cx="865754" cy="2076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4E48E00B-FA03-DF4D-B1F1-AE91B1E6A809}"/>
                </a:ext>
              </a:extLst>
            </p:cNvPr>
            <p:cNvCxnSpPr/>
            <p:nvPr/>
          </p:nvCxnSpPr>
          <p:spPr bwMode="auto">
            <a:xfrm>
              <a:off x="1902989" y="2388242"/>
              <a:ext cx="876929" cy="5007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C71D9B75-11A2-CD4B-84E4-8360CD51983B}"/>
                </a:ext>
              </a:extLst>
            </p:cNvPr>
            <p:cNvCxnSpPr/>
            <p:nvPr/>
          </p:nvCxnSpPr>
          <p:spPr bwMode="auto">
            <a:xfrm>
              <a:off x="1870448" y="2456565"/>
              <a:ext cx="872658" cy="97079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A1DFEC20-5794-9949-AF98-76993301C8FF}"/>
                </a:ext>
              </a:extLst>
            </p:cNvPr>
            <p:cNvCxnSpPr/>
            <p:nvPr/>
          </p:nvCxnSpPr>
          <p:spPr bwMode="auto">
            <a:xfrm>
              <a:off x="1837478" y="2456565"/>
              <a:ext cx="905628" cy="19706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31" name="TextBox 30">
            <a:extLst>
              <a:ext uri="{FF2B5EF4-FFF2-40B4-BE49-F238E27FC236}">
                <a16:creationId xmlns:a16="http://schemas.microsoft.com/office/drawing/2014/main" id="{6580CA40-5801-434D-9734-05572980752C}"/>
              </a:ext>
            </a:extLst>
          </p:cNvPr>
          <p:cNvSpPr txBox="1"/>
          <p:nvPr/>
        </p:nvSpPr>
        <p:spPr>
          <a:xfrm>
            <a:off x="88089" y="4825931"/>
            <a:ext cx="8756808" cy="1015663"/>
          </a:xfrm>
          <a:prstGeom prst="rect">
            <a:avLst/>
          </a:prstGeom>
          <a:noFill/>
        </p:spPr>
        <p:txBody>
          <a:bodyPr wrap="square" rtlCol="0">
            <a:spAutoFit/>
          </a:bodyPr>
          <a:lstStyle/>
          <a:p>
            <a:r>
              <a:rPr lang="en-US" sz="1000" dirty="0"/>
              <a:t>Beginning after year 2026 the annual growth in EBIT is expected to be 1.5%, a rate that is projected to be constant over </a:t>
            </a:r>
            <a:r>
              <a:rPr lang="en-US" sz="1000" dirty="0" err="1"/>
              <a:t>Railbacks</a:t>
            </a:r>
            <a:r>
              <a:rPr lang="en-US" sz="1000" dirty="0"/>
              <a:t> remaining life as an enterprise.   Beginning in 2026 </a:t>
            </a:r>
            <a:r>
              <a:rPr lang="en-US" sz="1000" dirty="0" err="1"/>
              <a:t>Railback’s</a:t>
            </a:r>
            <a:r>
              <a:rPr lang="en-US" sz="1000" dirty="0"/>
              <a:t> capital expenditures and depreciation are expected to offset each other (capex - depreciation = 0) and year to year changes in working capital are expected to be zero (working capital levels remain constant year over year). For discounting purposes consider 2020 as year 1.</a:t>
            </a:r>
          </a:p>
          <a:p>
            <a:r>
              <a:rPr lang="en-US" sz="1000" dirty="0"/>
              <a:t>Assume  a tax rate is 21% and a cost of capital of 7.75%</a:t>
            </a:r>
          </a:p>
          <a:p>
            <a:endParaRPr lang="en-US" dirty="0"/>
          </a:p>
        </p:txBody>
      </p:sp>
      <p:grpSp>
        <p:nvGrpSpPr>
          <p:cNvPr id="34" name="Group 33">
            <a:extLst>
              <a:ext uri="{FF2B5EF4-FFF2-40B4-BE49-F238E27FC236}">
                <a16:creationId xmlns:a16="http://schemas.microsoft.com/office/drawing/2014/main" id="{63C107DC-CB02-C44C-8696-03ABFA0FD580}"/>
              </a:ext>
            </a:extLst>
          </p:cNvPr>
          <p:cNvGrpSpPr/>
          <p:nvPr/>
        </p:nvGrpSpPr>
        <p:grpSpPr>
          <a:xfrm>
            <a:off x="4906930" y="2873997"/>
            <a:ext cx="4119073" cy="1452785"/>
            <a:chOff x="1965532" y="649480"/>
            <a:chExt cx="4119073" cy="1452785"/>
          </a:xfrm>
        </p:grpSpPr>
        <p:sp>
          <p:nvSpPr>
            <p:cNvPr id="35" name="Rectangle 34">
              <a:extLst>
                <a:ext uri="{FF2B5EF4-FFF2-40B4-BE49-F238E27FC236}">
                  <a16:creationId xmlns:a16="http://schemas.microsoft.com/office/drawing/2014/main" id="{B5B48E5B-4C9A-6A4D-BB00-875A29A374BA}"/>
                </a:ext>
              </a:extLst>
            </p:cNvPr>
            <p:cNvSpPr/>
            <p:nvPr/>
          </p:nvSpPr>
          <p:spPr bwMode="auto">
            <a:xfrm>
              <a:off x="1965532" y="649480"/>
              <a:ext cx="4119073" cy="1452785"/>
            </a:xfrm>
            <a:prstGeom prst="rect">
              <a:avLst/>
            </a:prstGeom>
            <a:solidFill>
              <a:srgbClr val="9FD2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grpSp>
          <p:nvGrpSpPr>
            <p:cNvPr id="36" name="Group 35">
              <a:extLst>
                <a:ext uri="{FF2B5EF4-FFF2-40B4-BE49-F238E27FC236}">
                  <a16:creationId xmlns:a16="http://schemas.microsoft.com/office/drawing/2014/main" id="{CA544E6A-14D7-2C48-9951-D92DDB16905D}"/>
                </a:ext>
              </a:extLst>
            </p:cNvPr>
            <p:cNvGrpSpPr/>
            <p:nvPr/>
          </p:nvGrpSpPr>
          <p:grpSpPr>
            <a:xfrm>
              <a:off x="2203577" y="811851"/>
              <a:ext cx="3724096" cy="1209100"/>
              <a:chOff x="2203577" y="811851"/>
              <a:chExt cx="3724096" cy="1209100"/>
            </a:xfrm>
          </p:grpSpPr>
          <p:sp>
            <p:nvSpPr>
              <p:cNvPr id="37" name="TextBox 36">
                <a:extLst>
                  <a:ext uri="{FF2B5EF4-FFF2-40B4-BE49-F238E27FC236}">
                    <a16:creationId xmlns:a16="http://schemas.microsoft.com/office/drawing/2014/main" id="{A1B08E57-84BC-0D4A-9051-9806B88DD755}"/>
                  </a:ext>
                </a:extLst>
              </p:cNvPr>
              <p:cNvSpPr txBox="1"/>
              <p:nvPr/>
            </p:nvSpPr>
            <p:spPr>
              <a:xfrm>
                <a:off x="3255948" y="811851"/>
                <a:ext cx="1619354" cy="246221"/>
              </a:xfrm>
              <a:prstGeom prst="rect">
                <a:avLst/>
              </a:prstGeom>
              <a:noFill/>
            </p:spPr>
            <p:txBody>
              <a:bodyPr wrap="none" rtlCol="0">
                <a:spAutoFit/>
              </a:bodyPr>
              <a:lstStyle/>
              <a:p>
                <a:r>
                  <a:rPr lang="en-US" sz="1000" dirty="0"/>
                  <a:t>Terminal Value Calculation</a:t>
                </a:r>
              </a:p>
            </p:txBody>
          </p:sp>
          <p:sp>
            <p:nvSpPr>
              <p:cNvPr id="38" name="TextBox 37">
                <a:extLst>
                  <a:ext uri="{FF2B5EF4-FFF2-40B4-BE49-F238E27FC236}">
                    <a16:creationId xmlns:a16="http://schemas.microsoft.com/office/drawing/2014/main" id="{42A7805B-1037-A041-902D-B8CF4D27E9FA}"/>
                  </a:ext>
                </a:extLst>
              </p:cNvPr>
              <p:cNvSpPr txBox="1"/>
              <p:nvPr/>
            </p:nvSpPr>
            <p:spPr>
              <a:xfrm>
                <a:off x="2203577" y="1083389"/>
                <a:ext cx="3724096" cy="246221"/>
              </a:xfrm>
              <a:prstGeom prst="rect">
                <a:avLst/>
              </a:prstGeom>
              <a:noFill/>
            </p:spPr>
            <p:txBody>
              <a:bodyPr wrap="none" rtlCol="0">
                <a:spAutoFit/>
              </a:bodyPr>
              <a:lstStyle/>
              <a:p>
                <a:r>
                  <a:rPr lang="en-US" sz="1000" dirty="0"/>
                  <a:t>TV = ((EBIT*(1-t)) - Capex – Change in WC + Depreciation)*(1+g)</a:t>
                </a:r>
              </a:p>
            </p:txBody>
          </p:sp>
          <p:sp>
            <p:nvSpPr>
              <p:cNvPr id="39" name="TextBox 38">
                <a:extLst>
                  <a:ext uri="{FF2B5EF4-FFF2-40B4-BE49-F238E27FC236}">
                    <a16:creationId xmlns:a16="http://schemas.microsoft.com/office/drawing/2014/main" id="{927CFF8A-AB00-E745-B3E6-8CF5D141950A}"/>
                  </a:ext>
                </a:extLst>
              </p:cNvPr>
              <p:cNvSpPr txBox="1"/>
              <p:nvPr/>
            </p:nvSpPr>
            <p:spPr>
              <a:xfrm>
                <a:off x="3794332" y="1329032"/>
                <a:ext cx="335348" cy="246221"/>
              </a:xfrm>
              <a:prstGeom prst="rect">
                <a:avLst/>
              </a:prstGeom>
              <a:noFill/>
            </p:spPr>
            <p:txBody>
              <a:bodyPr wrap="none" rtlCol="0">
                <a:spAutoFit/>
              </a:bodyPr>
              <a:lstStyle/>
              <a:p>
                <a:r>
                  <a:rPr lang="en-US" sz="1000" dirty="0"/>
                  <a:t>r-g</a:t>
                </a:r>
              </a:p>
            </p:txBody>
          </p:sp>
          <p:cxnSp>
            <p:nvCxnSpPr>
              <p:cNvPr id="40" name="Straight Connector 39">
                <a:extLst>
                  <a:ext uri="{FF2B5EF4-FFF2-40B4-BE49-F238E27FC236}">
                    <a16:creationId xmlns:a16="http://schemas.microsoft.com/office/drawing/2014/main" id="{F74BA718-9268-3C40-B348-4C970D75377F}"/>
                  </a:ext>
                </a:extLst>
              </p:cNvPr>
              <p:cNvCxnSpPr>
                <a:cxnSpLocks/>
              </p:cNvCxnSpPr>
              <p:nvPr/>
            </p:nvCxnSpPr>
            <p:spPr bwMode="auto">
              <a:xfrm>
                <a:off x="2203577" y="1329610"/>
                <a:ext cx="36502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1" name="TextBox 40">
                <a:extLst>
                  <a:ext uri="{FF2B5EF4-FFF2-40B4-BE49-F238E27FC236}">
                    <a16:creationId xmlns:a16="http://schemas.microsoft.com/office/drawing/2014/main" id="{504285AE-B794-9240-9BF4-A5D6F4C4FC25}"/>
                  </a:ext>
                </a:extLst>
              </p:cNvPr>
              <p:cNvSpPr txBox="1"/>
              <p:nvPr/>
            </p:nvSpPr>
            <p:spPr>
              <a:xfrm>
                <a:off x="2536936" y="1620841"/>
                <a:ext cx="3185487" cy="400110"/>
              </a:xfrm>
              <a:prstGeom prst="rect">
                <a:avLst/>
              </a:prstGeom>
              <a:noFill/>
            </p:spPr>
            <p:txBody>
              <a:bodyPr wrap="none" rtlCol="0">
                <a:spAutoFit/>
              </a:bodyPr>
              <a:lstStyle/>
              <a:p>
                <a:pPr algn="ctr"/>
                <a:r>
                  <a:rPr lang="en-US" sz="1000" dirty="0"/>
                  <a:t>Where EBIT = EBIT in year leading to the TV calculation</a:t>
                </a:r>
              </a:p>
              <a:p>
                <a:pPr algn="ctr"/>
                <a:r>
                  <a:rPr lang="en-US" sz="1000" dirty="0"/>
                  <a:t>Capex = Depreciation; Change in WC = 0</a:t>
                </a:r>
              </a:p>
            </p:txBody>
          </p:sp>
        </p:grpSp>
      </p:grpSp>
      <p:grpSp>
        <p:nvGrpSpPr>
          <p:cNvPr id="48" name="Group 47">
            <a:extLst>
              <a:ext uri="{FF2B5EF4-FFF2-40B4-BE49-F238E27FC236}">
                <a16:creationId xmlns:a16="http://schemas.microsoft.com/office/drawing/2014/main" id="{4CC4A6D8-2B19-BD4B-99C2-824D0A12EB6C}"/>
              </a:ext>
            </a:extLst>
          </p:cNvPr>
          <p:cNvGrpSpPr/>
          <p:nvPr/>
        </p:nvGrpSpPr>
        <p:grpSpPr>
          <a:xfrm>
            <a:off x="5123669" y="3285112"/>
            <a:ext cx="3665523" cy="246221"/>
            <a:chOff x="5434415" y="955121"/>
            <a:chExt cx="3665523" cy="246221"/>
          </a:xfrm>
        </p:grpSpPr>
        <p:sp>
          <p:nvSpPr>
            <p:cNvPr id="46" name="Rectangle 45">
              <a:extLst>
                <a:ext uri="{FF2B5EF4-FFF2-40B4-BE49-F238E27FC236}">
                  <a16:creationId xmlns:a16="http://schemas.microsoft.com/office/drawing/2014/main" id="{F4A97A8C-25AA-164A-9881-EAC03864DF7F}"/>
                </a:ext>
              </a:extLst>
            </p:cNvPr>
            <p:cNvSpPr/>
            <p:nvPr/>
          </p:nvSpPr>
          <p:spPr bwMode="auto">
            <a:xfrm>
              <a:off x="5434415" y="963707"/>
              <a:ext cx="3665523" cy="230969"/>
            </a:xfrm>
            <a:prstGeom prst="rect">
              <a:avLst/>
            </a:prstGeom>
            <a:solidFill>
              <a:srgbClr val="9FD2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47" name="TextBox 46">
              <a:extLst>
                <a:ext uri="{FF2B5EF4-FFF2-40B4-BE49-F238E27FC236}">
                  <a16:creationId xmlns:a16="http://schemas.microsoft.com/office/drawing/2014/main" id="{15B8F135-79C6-2E4F-B361-0210124E1530}"/>
                </a:ext>
              </a:extLst>
            </p:cNvPr>
            <p:cNvSpPr txBox="1"/>
            <p:nvPr/>
          </p:nvSpPr>
          <p:spPr>
            <a:xfrm>
              <a:off x="6556084" y="955121"/>
              <a:ext cx="1422184" cy="246221"/>
            </a:xfrm>
            <a:prstGeom prst="rect">
              <a:avLst/>
            </a:prstGeom>
            <a:noFill/>
          </p:spPr>
          <p:txBody>
            <a:bodyPr wrap="none" rtlCol="0">
              <a:spAutoFit/>
            </a:bodyPr>
            <a:lstStyle/>
            <a:p>
              <a:r>
                <a:rPr lang="en-US" sz="1000" dirty="0"/>
                <a:t>TV = EBIT*(1-t)*(1+g)</a:t>
              </a:r>
            </a:p>
          </p:txBody>
        </p:sp>
      </p:grpSp>
      <p:sp>
        <p:nvSpPr>
          <p:cNvPr id="2" name="TextBox 1">
            <a:extLst>
              <a:ext uri="{FF2B5EF4-FFF2-40B4-BE49-F238E27FC236}">
                <a16:creationId xmlns:a16="http://schemas.microsoft.com/office/drawing/2014/main" id="{63CA493E-E899-AE40-A463-10319B142F52}"/>
              </a:ext>
            </a:extLst>
          </p:cNvPr>
          <p:cNvSpPr txBox="1"/>
          <p:nvPr/>
        </p:nvSpPr>
        <p:spPr>
          <a:xfrm>
            <a:off x="5544853" y="482726"/>
            <a:ext cx="3059271" cy="584775"/>
          </a:xfrm>
          <a:prstGeom prst="rect">
            <a:avLst/>
          </a:prstGeom>
          <a:noFill/>
        </p:spPr>
        <p:txBody>
          <a:bodyPr wrap="square" rtlCol="0">
            <a:spAutoFit/>
          </a:bodyPr>
          <a:lstStyle/>
          <a:p>
            <a:r>
              <a:rPr lang="en-US" sz="1600" b="1" dirty="0">
                <a:solidFill>
                  <a:schemeClr val="bg1"/>
                </a:solidFill>
              </a:rPr>
              <a:t>FCF = (EBIT*(1-t)) - Capex – Change in WC + Depreciation </a:t>
            </a:r>
          </a:p>
        </p:txBody>
      </p:sp>
      <p:grpSp>
        <p:nvGrpSpPr>
          <p:cNvPr id="16" name="Group 15">
            <a:extLst>
              <a:ext uri="{FF2B5EF4-FFF2-40B4-BE49-F238E27FC236}">
                <a16:creationId xmlns:a16="http://schemas.microsoft.com/office/drawing/2014/main" id="{0D7E50D7-7E90-4F41-B76F-F9515AC0A3D0}"/>
              </a:ext>
            </a:extLst>
          </p:cNvPr>
          <p:cNvGrpSpPr/>
          <p:nvPr/>
        </p:nvGrpSpPr>
        <p:grpSpPr>
          <a:xfrm>
            <a:off x="0" y="2558005"/>
            <a:ext cx="2679192" cy="1847915"/>
            <a:chOff x="0" y="2558005"/>
            <a:chExt cx="2679192" cy="1847915"/>
          </a:xfrm>
        </p:grpSpPr>
        <p:sp>
          <p:nvSpPr>
            <p:cNvPr id="14" name="Rectangle 13">
              <a:extLst>
                <a:ext uri="{FF2B5EF4-FFF2-40B4-BE49-F238E27FC236}">
                  <a16:creationId xmlns:a16="http://schemas.microsoft.com/office/drawing/2014/main" id="{E97DADFB-1A01-DD44-868B-A8A873811338}"/>
                </a:ext>
              </a:extLst>
            </p:cNvPr>
            <p:cNvSpPr/>
            <p:nvPr/>
          </p:nvSpPr>
          <p:spPr bwMode="auto">
            <a:xfrm>
              <a:off x="13213" y="2558005"/>
              <a:ext cx="2591764" cy="1847915"/>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11" name="TextBox 10">
              <a:extLst>
                <a:ext uri="{FF2B5EF4-FFF2-40B4-BE49-F238E27FC236}">
                  <a16:creationId xmlns:a16="http://schemas.microsoft.com/office/drawing/2014/main" id="{78368D7B-F484-1F4B-92B4-9377679D9099}"/>
                </a:ext>
              </a:extLst>
            </p:cNvPr>
            <p:cNvSpPr txBox="1"/>
            <p:nvPr/>
          </p:nvSpPr>
          <p:spPr>
            <a:xfrm>
              <a:off x="0" y="2620816"/>
              <a:ext cx="2679192" cy="1785104"/>
            </a:xfrm>
            <a:prstGeom prst="rect">
              <a:avLst/>
            </a:prstGeom>
            <a:noFill/>
          </p:spPr>
          <p:txBody>
            <a:bodyPr wrap="square" rtlCol="0">
              <a:spAutoFit/>
            </a:bodyPr>
            <a:lstStyle/>
            <a:p>
              <a:r>
                <a:rPr lang="en-US" sz="1000" dirty="0">
                  <a:solidFill>
                    <a:schemeClr val="bg1"/>
                  </a:solidFill>
                </a:rPr>
                <a:t>Calculate the fair market value (NPV) for </a:t>
              </a:r>
              <a:r>
                <a:rPr lang="en-US" sz="1000" dirty="0" err="1">
                  <a:solidFill>
                    <a:schemeClr val="bg1"/>
                  </a:solidFill>
                </a:rPr>
                <a:t>Railback</a:t>
              </a:r>
              <a:r>
                <a:rPr lang="en-US" sz="1000" dirty="0">
                  <a:solidFill>
                    <a:schemeClr val="bg1"/>
                  </a:solidFill>
                </a:rPr>
                <a:t> Battery Systems. For this problem assume that the Net Present Value of </a:t>
              </a:r>
              <a:r>
                <a:rPr lang="en-US" sz="1000" dirty="0" err="1">
                  <a:solidFill>
                    <a:schemeClr val="bg1"/>
                  </a:solidFill>
                </a:rPr>
                <a:t>Railback</a:t>
              </a:r>
              <a:r>
                <a:rPr lang="en-US" sz="1000" dirty="0">
                  <a:solidFill>
                    <a:schemeClr val="bg1"/>
                  </a:solidFill>
                </a:rPr>
                <a:t> free cash flow for the period 2020 - 2026 is $3000 (</a:t>
              </a:r>
              <a:r>
                <a:rPr lang="en-US" sz="1000" b="1" dirty="0">
                  <a:solidFill>
                    <a:schemeClr val="bg1"/>
                  </a:solidFill>
                </a:rPr>
                <a:t>NOTE its not $3000</a:t>
              </a:r>
              <a:r>
                <a:rPr lang="en-US" sz="1000" dirty="0">
                  <a:solidFill>
                    <a:schemeClr val="bg1"/>
                  </a:solidFill>
                </a:rPr>
                <a:t> but make this assumption in case the answer you determined in the first question was incorrect). Assume no underlying changes to any of the data in the problem. </a:t>
              </a:r>
              <a:r>
                <a:rPr lang="en-US" sz="1000" b="1" dirty="0">
                  <a:solidFill>
                    <a:schemeClr val="bg1"/>
                  </a:solidFill>
                </a:rPr>
                <a:t>DO NOT USE YOUR ANSWER FROM THE QUESTION ABOVE. All ANSWERS ARE IN $000</a:t>
              </a:r>
              <a:endParaRPr lang="en-US" sz="1000" dirty="0">
                <a:solidFill>
                  <a:schemeClr val="bg1"/>
                </a:solidFill>
              </a:endParaRPr>
            </a:p>
          </p:txBody>
        </p:sp>
      </p:grpSp>
      <p:pic>
        <p:nvPicPr>
          <p:cNvPr id="8" name="Picture 7">
            <a:extLst>
              <a:ext uri="{FF2B5EF4-FFF2-40B4-BE49-F238E27FC236}">
                <a16:creationId xmlns:a16="http://schemas.microsoft.com/office/drawing/2014/main" id="{8E40C55F-CDA4-6343-B588-CD4640C1E382}"/>
              </a:ext>
            </a:extLst>
          </p:cNvPr>
          <p:cNvPicPr>
            <a:picLocks noChangeAspect="1"/>
          </p:cNvPicPr>
          <p:nvPr/>
        </p:nvPicPr>
        <p:blipFill>
          <a:blip r:embed="rId3"/>
          <a:stretch>
            <a:fillRect/>
          </a:stretch>
        </p:blipFill>
        <p:spPr>
          <a:xfrm>
            <a:off x="5078459" y="317484"/>
            <a:ext cx="3857128" cy="906319"/>
          </a:xfrm>
          <a:prstGeom prst="rect">
            <a:avLst/>
          </a:prstGeom>
        </p:spPr>
      </p:pic>
    </p:spTree>
    <p:extLst>
      <p:ext uri="{BB962C8B-B14F-4D97-AF65-F5344CB8AC3E}">
        <p14:creationId xmlns:p14="http://schemas.microsoft.com/office/powerpoint/2010/main" val="2110239693"/>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checkerboard(across)">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checkerboard(across)">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27B608-5A99-D649-A75A-A028450B2513}"/>
              </a:ext>
            </a:extLst>
          </p:cNvPr>
          <p:cNvPicPr>
            <a:picLocks noChangeAspect="1"/>
          </p:cNvPicPr>
          <p:nvPr/>
        </p:nvPicPr>
        <p:blipFill>
          <a:blip r:embed="rId2"/>
          <a:stretch>
            <a:fillRect/>
          </a:stretch>
        </p:blipFill>
        <p:spPr>
          <a:xfrm>
            <a:off x="729842" y="1045395"/>
            <a:ext cx="7633982" cy="4204123"/>
          </a:xfrm>
          <a:prstGeom prst="rect">
            <a:avLst/>
          </a:prstGeom>
        </p:spPr>
      </p:pic>
      <p:sp>
        <p:nvSpPr>
          <p:cNvPr id="6" name="Rectangle 5">
            <a:extLst>
              <a:ext uri="{FF2B5EF4-FFF2-40B4-BE49-F238E27FC236}">
                <a16:creationId xmlns:a16="http://schemas.microsoft.com/office/drawing/2014/main" id="{23AF7564-18A3-0C47-888F-3E83056A99A0}"/>
              </a:ext>
            </a:extLst>
          </p:cNvPr>
          <p:cNvSpPr/>
          <p:nvPr/>
        </p:nvSpPr>
        <p:spPr>
          <a:xfrm>
            <a:off x="126999" y="0"/>
            <a:ext cx="7085651" cy="1015663"/>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#10</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Business Strategy – Important Concepts</a:t>
            </a:r>
            <a:endParaRPr lang="en-US" dirty="0"/>
          </a:p>
        </p:txBody>
      </p:sp>
    </p:spTree>
    <p:extLst>
      <p:ext uri="{BB962C8B-B14F-4D97-AF65-F5344CB8AC3E}">
        <p14:creationId xmlns:p14="http://schemas.microsoft.com/office/powerpoint/2010/main" val="336408666"/>
      </p:ext>
    </p:extLst>
  </p:cSld>
  <p:clrMapOvr>
    <a:masterClrMapping/>
  </p:clrMapOvr>
  <p:transition>
    <p:check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D86160-C89C-394C-AE7F-B88C607B23C9}"/>
              </a:ext>
            </a:extLst>
          </p:cNvPr>
          <p:cNvSpPr/>
          <p:nvPr/>
        </p:nvSpPr>
        <p:spPr bwMode="auto">
          <a:xfrm>
            <a:off x="0" y="3242732"/>
            <a:ext cx="9144000" cy="2472268"/>
          </a:xfrm>
          <a:prstGeom prst="rect">
            <a:avLst/>
          </a:prstGeom>
          <a:solidFill>
            <a:srgbClr val="9FD2E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sp>
        <p:nvSpPr>
          <p:cNvPr id="9" name="Rectangle 8">
            <a:extLst>
              <a:ext uri="{FF2B5EF4-FFF2-40B4-BE49-F238E27FC236}">
                <a16:creationId xmlns:a16="http://schemas.microsoft.com/office/drawing/2014/main" id="{6308FD50-88C8-2B4F-8BB3-D1A995982AF2}"/>
              </a:ext>
            </a:extLst>
          </p:cNvPr>
          <p:cNvSpPr/>
          <p:nvPr/>
        </p:nvSpPr>
        <p:spPr bwMode="auto">
          <a:xfrm>
            <a:off x="0" y="1102920"/>
            <a:ext cx="9144000" cy="224829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sp>
        <p:nvSpPr>
          <p:cNvPr id="4" name="Rectangle 3">
            <a:extLst>
              <a:ext uri="{FF2B5EF4-FFF2-40B4-BE49-F238E27FC236}">
                <a16:creationId xmlns:a16="http://schemas.microsoft.com/office/drawing/2014/main" id="{61B333BC-7B79-3F4A-BFE2-A9E544ABA346}"/>
              </a:ext>
            </a:extLst>
          </p:cNvPr>
          <p:cNvSpPr/>
          <p:nvPr/>
        </p:nvSpPr>
        <p:spPr>
          <a:xfrm>
            <a:off x="314587" y="87257"/>
            <a:ext cx="7378118" cy="1015663"/>
          </a:xfrm>
          <a:prstGeom prst="rect">
            <a:avLst/>
          </a:prstGeom>
        </p:spPr>
        <p:txBody>
          <a:bodyPr wrap="square">
            <a:spAutoFit/>
          </a:body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#10</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Business Strategy and Business Models – Important Concepts</a:t>
            </a:r>
            <a:endParaRPr lang="en-US" dirty="0"/>
          </a:p>
        </p:txBody>
      </p:sp>
      <p:pic>
        <p:nvPicPr>
          <p:cNvPr id="6" name="Picture 5">
            <a:extLst>
              <a:ext uri="{FF2B5EF4-FFF2-40B4-BE49-F238E27FC236}">
                <a16:creationId xmlns:a16="http://schemas.microsoft.com/office/drawing/2014/main" id="{DE12D158-0F5B-8A42-8906-DB6334F6409B}"/>
              </a:ext>
            </a:extLst>
          </p:cNvPr>
          <p:cNvPicPr>
            <a:picLocks noChangeAspect="1"/>
          </p:cNvPicPr>
          <p:nvPr/>
        </p:nvPicPr>
        <p:blipFill>
          <a:blip r:embed="rId2"/>
          <a:stretch>
            <a:fillRect/>
          </a:stretch>
        </p:blipFill>
        <p:spPr>
          <a:xfrm>
            <a:off x="4639111" y="3443471"/>
            <a:ext cx="4194495" cy="2255650"/>
          </a:xfrm>
          <a:prstGeom prst="rect">
            <a:avLst/>
          </a:prstGeom>
        </p:spPr>
      </p:pic>
      <p:pic>
        <p:nvPicPr>
          <p:cNvPr id="8" name="Picture 7">
            <a:extLst>
              <a:ext uri="{FF2B5EF4-FFF2-40B4-BE49-F238E27FC236}">
                <a16:creationId xmlns:a16="http://schemas.microsoft.com/office/drawing/2014/main" id="{61EC0B46-7D18-3D42-8B57-9A8EF20355F1}"/>
              </a:ext>
            </a:extLst>
          </p:cNvPr>
          <p:cNvPicPr>
            <a:picLocks noChangeAspect="1"/>
          </p:cNvPicPr>
          <p:nvPr/>
        </p:nvPicPr>
        <p:blipFill>
          <a:blip r:embed="rId3"/>
          <a:stretch>
            <a:fillRect/>
          </a:stretch>
        </p:blipFill>
        <p:spPr>
          <a:xfrm>
            <a:off x="403280" y="1258349"/>
            <a:ext cx="4076441" cy="1984383"/>
          </a:xfrm>
          <a:prstGeom prst="rect">
            <a:avLst/>
          </a:prstGeom>
        </p:spPr>
      </p:pic>
      <p:pic>
        <p:nvPicPr>
          <p:cNvPr id="12" name="Picture 11">
            <a:extLst>
              <a:ext uri="{FF2B5EF4-FFF2-40B4-BE49-F238E27FC236}">
                <a16:creationId xmlns:a16="http://schemas.microsoft.com/office/drawing/2014/main" id="{D5CEACA0-130E-B84C-9541-BC397B719873}"/>
              </a:ext>
            </a:extLst>
          </p:cNvPr>
          <p:cNvPicPr>
            <a:picLocks noChangeAspect="1"/>
          </p:cNvPicPr>
          <p:nvPr/>
        </p:nvPicPr>
        <p:blipFill>
          <a:blip r:embed="rId4"/>
          <a:stretch>
            <a:fillRect/>
          </a:stretch>
        </p:blipFill>
        <p:spPr>
          <a:xfrm>
            <a:off x="5945231" y="1336141"/>
            <a:ext cx="2387600" cy="1828800"/>
          </a:xfrm>
          <a:prstGeom prst="rect">
            <a:avLst/>
          </a:prstGeom>
        </p:spPr>
      </p:pic>
      <p:pic>
        <p:nvPicPr>
          <p:cNvPr id="14" name="Picture 13">
            <a:extLst>
              <a:ext uri="{FF2B5EF4-FFF2-40B4-BE49-F238E27FC236}">
                <a16:creationId xmlns:a16="http://schemas.microsoft.com/office/drawing/2014/main" id="{5A79AF92-C23D-044D-9A72-6C4F8CE2AF3F}"/>
              </a:ext>
            </a:extLst>
          </p:cNvPr>
          <p:cNvPicPr>
            <a:picLocks noChangeAspect="1"/>
          </p:cNvPicPr>
          <p:nvPr/>
        </p:nvPicPr>
        <p:blipFill>
          <a:blip r:embed="rId5"/>
          <a:stretch>
            <a:fillRect/>
          </a:stretch>
        </p:blipFill>
        <p:spPr>
          <a:xfrm>
            <a:off x="1707975" y="3477988"/>
            <a:ext cx="1651000" cy="2186616"/>
          </a:xfrm>
          <a:prstGeom prst="rect">
            <a:avLst/>
          </a:prstGeom>
        </p:spPr>
      </p:pic>
      <p:sp>
        <p:nvSpPr>
          <p:cNvPr id="15" name="Left Arrow 14">
            <a:extLst>
              <a:ext uri="{FF2B5EF4-FFF2-40B4-BE49-F238E27FC236}">
                <a16:creationId xmlns:a16="http://schemas.microsoft.com/office/drawing/2014/main" id="{C394D0A4-1099-A549-8925-3ADC1C915E05}"/>
              </a:ext>
            </a:extLst>
          </p:cNvPr>
          <p:cNvSpPr/>
          <p:nvPr/>
        </p:nvSpPr>
        <p:spPr bwMode="auto">
          <a:xfrm>
            <a:off x="4702029" y="1998818"/>
            <a:ext cx="864066" cy="456502"/>
          </a:xfrm>
          <a:prstGeom prst="leftArrow">
            <a:avLst/>
          </a:prstGeom>
          <a:solidFill>
            <a:srgbClr val="0033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sp>
        <p:nvSpPr>
          <p:cNvPr id="16" name="Right Arrow 15">
            <a:extLst>
              <a:ext uri="{FF2B5EF4-FFF2-40B4-BE49-F238E27FC236}">
                <a16:creationId xmlns:a16="http://schemas.microsoft.com/office/drawing/2014/main" id="{036E4EC9-B840-9546-958A-3AA753720271}"/>
              </a:ext>
            </a:extLst>
          </p:cNvPr>
          <p:cNvSpPr/>
          <p:nvPr/>
        </p:nvSpPr>
        <p:spPr bwMode="auto">
          <a:xfrm>
            <a:off x="3506594" y="4285206"/>
            <a:ext cx="822121" cy="495806"/>
          </a:xfrm>
          <a:prstGeom prst="rightArrow">
            <a:avLst/>
          </a:prstGeom>
          <a:solidFill>
            <a:srgbClr val="0033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spTree>
    <p:extLst>
      <p:ext uri="{BB962C8B-B14F-4D97-AF65-F5344CB8AC3E}">
        <p14:creationId xmlns:p14="http://schemas.microsoft.com/office/powerpoint/2010/main" val="1793113713"/>
      </p:ext>
    </p:extLst>
  </p:cSld>
  <p:clrMapOvr>
    <a:masterClrMapping/>
  </p:clrMapOvr>
  <p:transition>
    <p:checker/>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pitchFamily="-10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11383</TotalTime>
  <Words>985</Words>
  <Application>Microsoft Macintosh PowerPoint</Application>
  <PresentationFormat>On-screen Show (16:10)</PresentationFormat>
  <Paragraphs>119</Paragraphs>
  <Slides>14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ＭＳ Ｐゴシック</vt:lpstr>
      <vt:lpstr>ＭＳ Ｐゴシック</vt:lpstr>
      <vt:lpstr>Arial</vt:lpstr>
      <vt:lpstr>Calibri</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Georgia Institute of Technology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dc:title>
  <dc:creator>DuPree College of Management</dc:creator>
  <cp:lastModifiedBy>Flury, Alan D</cp:lastModifiedBy>
  <cp:revision>668</cp:revision>
  <cp:lastPrinted>2018-11-13T19:07:33Z</cp:lastPrinted>
  <dcterms:created xsi:type="dcterms:W3CDTF">2011-01-27T20:51:54Z</dcterms:created>
  <dcterms:modified xsi:type="dcterms:W3CDTF">2019-07-15T14:40:45Z</dcterms:modified>
</cp:coreProperties>
</file>